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Old Standard TT" panose="020B0604020202020204" charset="0"/>
      <p:regular r:id="rId36"/>
      <p:bold r:id="rId37"/>
      <p:italic r:id="rId38"/>
    </p:embeddedFont>
    <p:embeddedFont>
      <p:font typeface="Pacifico" panose="00000500000000000000" pitchFamily="2"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13"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66ac95781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66ac95781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bed29ffc3e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bed29ffc3e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Kaijie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6a9e9c7b95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6a9e9c7b95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6ab02c2963_1_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6ab02c2963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6aedf70046_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6aedf70046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6a9e9c7b95_1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6a9e9c7b95_1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695C"/>
              </a:buClr>
              <a:buSzPts val="1200"/>
              <a:buFont typeface="Old Standard TT"/>
              <a:buChar char="●"/>
            </a:pPr>
            <a:r>
              <a:rPr lang="en"/>
              <a:t>After encoding, we ran the features into a correlation matrix</a:t>
            </a:r>
            <a:endParaRPr/>
          </a:p>
          <a:p>
            <a:pPr marL="457200" lvl="0" indent="-317500" algn="l" rtl="0">
              <a:spcBef>
                <a:spcPts val="0"/>
              </a:spcBef>
              <a:spcAft>
                <a:spcPts val="0"/>
              </a:spcAft>
              <a:buClr>
                <a:schemeClr val="dk1"/>
              </a:buClr>
              <a:buSzPts val="1400"/>
              <a:buChar char="●"/>
            </a:pPr>
            <a:r>
              <a:rPr lang="en"/>
              <a:t>Our target feature: Resale_price, have high correlation to flat_type and floor_area_sqm; shows that buyers are willing to pay a premium for spacious homes</a:t>
            </a:r>
            <a:endParaRPr/>
          </a:p>
          <a:p>
            <a:pPr marL="457200" lvl="0" indent="-317500" algn="l" rtl="0">
              <a:spcBef>
                <a:spcPts val="0"/>
              </a:spcBef>
              <a:spcAft>
                <a:spcPts val="0"/>
              </a:spcAft>
              <a:buClr>
                <a:schemeClr val="dk1"/>
              </a:buClr>
              <a:buSzPts val="1400"/>
              <a:buChar char="●"/>
            </a:pPr>
            <a:r>
              <a:rPr lang="en"/>
              <a:t>Flat_model has mostly negative correlation. Shows that it may not be an important factor for buyers</a:t>
            </a:r>
            <a:endParaRPr/>
          </a:p>
          <a:p>
            <a:pPr marL="457200" lvl="0" indent="-317500" algn="l" rtl="0">
              <a:spcBef>
                <a:spcPts val="0"/>
              </a:spcBef>
              <a:spcAft>
                <a:spcPts val="0"/>
              </a:spcAft>
              <a:buClr>
                <a:schemeClr val="dk1"/>
              </a:buClr>
              <a:buSzPts val="1400"/>
              <a:buChar char="●"/>
            </a:pPr>
            <a:r>
              <a:rPr lang="en"/>
              <a:t>Town/Region has surprisingly low correlation. However, in practice we know location plays an important factor when choosing a home.</a:t>
            </a:r>
            <a:endParaRPr/>
          </a:p>
          <a:p>
            <a:pPr marL="457200" lvl="0" indent="-317500" algn="l" rtl="0">
              <a:spcBef>
                <a:spcPts val="0"/>
              </a:spcBef>
              <a:spcAft>
                <a:spcPts val="0"/>
              </a:spcAft>
              <a:buClr>
                <a:schemeClr val="dk1"/>
              </a:buClr>
              <a:buSzPts val="1400"/>
              <a:buChar char="●"/>
            </a:pPr>
            <a:r>
              <a:rPr lang="en"/>
              <a:t>We will use other data sources to explore further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6a9e9c7b95_16_1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6a9e9c7b95_16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a:solidFill>
                  <a:srgbClr val="595959"/>
                </a:solidFill>
              </a:rPr>
              <a:t>Flat_types consist of categorical data, it represents the apartments with specific characteristics</a:t>
            </a:r>
            <a:endParaRPr sz="1200">
              <a:solidFill>
                <a:srgbClr val="595959"/>
              </a:solidFill>
            </a:endParaRPr>
          </a:p>
          <a:p>
            <a:pPr marL="0" lvl="0" indent="0" algn="l" rtl="0">
              <a:lnSpc>
                <a:spcPct val="100000"/>
              </a:lnSpc>
              <a:spcBef>
                <a:spcPts val="0"/>
              </a:spcBef>
              <a:spcAft>
                <a:spcPts val="0"/>
              </a:spcAft>
              <a:buClr>
                <a:schemeClr val="dk1"/>
              </a:buClr>
              <a:buSzPts val="1100"/>
              <a:buFont typeface="Arial"/>
              <a:buNone/>
            </a:pPr>
            <a:r>
              <a:rPr lang="en" sz="1200">
                <a:solidFill>
                  <a:srgbClr val="595959"/>
                </a:solidFill>
              </a:rPr>
              <a:t>Statistical software like R and Python provide tools to handle categorical data efficiently, </a:t>
            </a:r>
            <a:endParaRPr sz="1200">
              <a:solidFill>
                <a:srgbClr val="595959"/>
              </a:solidFill>
            </a:endParaRPr>
          </a:p>
          <a:p>
            <a:pPr marL="0" lvl="0" indent="0" algn="l" rtl="0">
              <a:lnSpc>
                <a:spcPct val="100000"/>
              </a:lnSpc>
              <a:spcBef>
                <a:spcPts val="0"/>
              </a:spcBef>
              <a:spcAft>
                <a:spcPts val="0"/>
              </a:spcAft>
              <a:buClr>
                <a:schemeClr val="dk1"/>
              </a:buClr>
              <a:buSzPts val="1100"/>
              <a:buFont typeface="Arial"/>
              <a:buNone/>
            </a:pPr>
            <a:r>
              <a:rPr lang="en" sz="1200">
                <a:solidFill>
                  <a:srgbClr val="595959"/>
                </a:solidFill>
              </a:rPr>
              <a:t>making it easier to analyze and draw conclusions from this type of information.</a:t>
            </a:r>
            <a:endParaRPr sz="1200">
              <a:solidFill>
                <a:srgbClr val="595959"/>
              </a:solidFill>
            </a:endParaRPr>
          </a:p>
          <a:p>
            <a:pPr marL="0" lvl="0" indent="0" algn="l" rtl="0">
              <a:lnSpc>
                <a:spcPct val="100000"/>
              </a:lnSpc>
              <a:spcBef>
                <a:spcPts val="0"/>
              </a:spcBef>
              <a:spcAft>
                <a:spcPts val="0"/>
              </a:spcAft>
              <a:buClr>
                <a:schemeClr val="dk1"/>
              </a:buClr>
              <a:buSzPts val="1100"/>
              <a:buFont typeface="Arial"/>
              <a:buNone/>
            </a:pPr>
            <a:r>
              <a:rPr lang="en" sz="1200">
                <a:solidFill>
                  <a:srgbClr val="595959"/>
                </a:solidFill>
              </a:rPr>
              <a:t>The realtors’ industry standard: This aligns with what the industry standard practice and allows easy comparison and benchmarks. </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bf9bd00ede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bf9bd00ed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some sizes of the different flat types in Singapore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bf9bd00ede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bf9bd00ede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per the Correlation Matrix, we found that flat_model was the least meaningful.</a:t>
            </a:r>
            <a:endParaRPr/>
          </a:p>
          <a:p>
            <a:pPr marL="0" lvl="0" indent="0" algn="l" rtl="0">
              <a:spcBef>
                <a:spcPts val="0"/>
              </a:spcBef>
              <a:spcAft>
                <a:spcPts val="0"/>
              </a:spcAft>
              <a:buNone/>
            </a:pPr>
            <a:r>
              <a:rPr lang="en"/>
              <a:t>This indicates that buyers tend not to consider flat_model when choosing their homes. </a:t>
            </a:r>
            <a:endParaRPr/>
          </a:p>
          <a:p>
            <a:pPr marL="0" lvl="0" indent="0" algn="l" rtl="0">
              <a:spcBef>
                <a:spcPts val="0"/>
              </a:spcBef>
              <a:spcAft>
                <a:spcPts val="0"/>
              </a:spcAft>
              <a:buNone/>
            </a:pPr>
            <a:r>
              <a:rPr lang="en"/>
              <a:t>Furthermore, changes to policy and standardization makes this feature hard to track</a:t>
            </a:r>
            <a:endParaRPr/>
          </a:p>
          <a:p>
            <a:pPr marL="0" lvl="0" indent="0" algn="l" rtl="0">
              <a:spcBef>
                <a:spcPts val="0"/>
              </a:spcBef>
              <a:spcAft>
                <a:spcPts val="0"/>
              </a:spcAft>
              <a:buNone/>
            </a:pPr>
            <a:r>
              <a:rPr lang="en"/>
              <a:t>Here’s an example: From 2024, the policy forward is to categorize new HDBs into these 3 categories. However, older estates will keep existing ones.</a:t>
            </a:r>
            <a:endParaRPr/>
          </a:p>
          <a:p>
            <a:pPr marL="0" lvl="0" indent="0" algn="l" rtl="0">
              <a:spcBef>
                <a:spcPts val="0"/>
              </a:spcBef>
              <a:spcAft>
                <a:spcPts val="0"/>
              </a:spcAft>
              <a:buNone/>
            </a:pPr>
            <a:r>
              <a:rPr lang="en"/>
              <a:t>This complicates the feature due to the changing policies by the government.</a:t>
            </a:r>
            <a:endParaRPr/>
          </a:p>
          <a:p>
            <a:pPr marL="0" lvl="0" indent="0" algn="l" rtl="0">
              <a:spcBef>
                <a:spcPts val="0"/>
              </a:spcBef>
              <a:spcAft>
                <a:spcPts val="0"/>
              </a:spcAft>
              <a:buNone/>
            </a:pPr>
            <a:endParaRPr/>
          </a:p>
          <a:p>
            <a:pPr marL="0" lvl="0" indent="0" algn="l" rtl="0">
              <a:spcBef>
                <a:spcPts val="0"/>
              </a:spcBef>
              <a:spcAft>
                <a:spcPts val="0"/>
              </a:spcAft>
              <a:buNone/>
            </a:pPr>
            <a:r>
              <a:rPr lang="en"/>
              <a:t>We will use flat_type for our dashboard.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c1fe2190f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c1fe2190f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6ab02c2963_1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6ab02c2963_1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6ab02c2963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6ab02c2963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a:p>
            <a:pPr marL="0" lvl="0" indent="0" algn="l" rtl="0">
              <a:lnSpc>
                <a:spcPct val="115000"/>
              </a:lnSpc>
              <a:spcBef>
                <a:spcPts val="1200"/>
              </a:spcBef>
              <a:spcAft>
                <a:spcPts val="120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6a9e9c7b95_9_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6a9e9c7b95_9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6ab02c2963_1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6ab02c2963_1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6ab83d2c6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6ab83d2c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6ab02c2963_1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6ab02c2963_1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6ab02c2963_1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6ab02c2963_1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bf9bd00ede_9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bf9bd00ede_9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6ab02c2963_1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6ab02c2963_1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6a4e7782f2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6a4e7782f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342900" algn="l" rtl="0">
              <a:spcBef>
                <a:spcPts val="0"/>
              </a:spcBef>
              <a:spcAft>
                <a:spcPts val="0"/>
              </a:spcAft>
              <a:buClr>
                <a:srgbClr val="595959"/>
              </a:buClr>
              <a:buSzPts val="1800"/>
              <a:buChar char="●"/>
            </a:pPr>
            <a:r>
              <a:rPr lang="en" sz="1800">
                <a:solidFill>
                  <a:srgbClr val="595959"/>
                </a:solidFill>
              </a:rPr>
              <a:t>Historical sales trends and move to forecasted sales.</a:t>
            </a:r>
            <a:endParaRPr sz="1800">
              <a:solidFill>
                <a:srgbClr val="595959"/>
              </a:solidFill>
            </a:endParaRPr>
          </a:p>
          <a:p>
            <a:pPr marL="914400" lvl="0" indent="-342900" algn="l" rtl="0">
              <a:spcBef>
                <a:spcPts val="0"/>
              </a:spcBef>
              <a:spcAft>
                <a:spcPts val="0"/>
              </a:spcAft>
              <a:buClr>
                <a:srgbClr val="595959"/>
              </a:buClr>
              <a:buSzPts val="1800"/>
              <a:buChar char="●"/>
            </a:pPr>
            <a:r>
              <a:rPr lang="en" sz="1800">
                <a:solidFill>
                  <a:srgbClr val="595959"/>
                </a:solidFill>
              </a:rPr>
              <a:t>Market analysis for the changes in the trends such as sudden increase or decrease in sales for certain flat types.</a:t>
            </a:r>
            <a:endParaRPr sz="1800">
              <a:solidFill>
                <a:srgbClr val="595959"/>
              </a:solidFill>
            </a:endParaRPr>
          </a:p>
          <a:p>
            <a:pPr marL="914400" lvl="0" indent="-342900" algn="l" rtl="0">
              <a:spcBef>
                <a:spcPts val="0"/>
              </a:spcBef>
              <a:spcAft>
                <a:spcPts val="0"/>
              </a:spcAft>
              <a:buClr>
                <a:srgbClr val="595959"/>
              </a:buClr>
              <a:buSzPts val="1800"/>
              <a:buChar char="●"/>
            </a:pPr>
            <a:r>
              <a:rPr lang="en" sz="1800">
                <a:solidFill>
                  <a:srgbClr val="595959"/>
                </a:solidFill>
              </a:rPr>
              <a:t>Actual comparing with estimated figures to prove the impacts confidence in the forecasts.</a:t>
            </a:r>
            <a:endParaRPr sz="1800">
              <a:solidFill>
                <a:srgbClr val="595959"/>
              </a:solidFill>
            </a:endParaRPr>
          </a:p>
          <a:p>
            <a:pPr marL="914400" lvl="0" indent="-342900" algn="l" rtl="0">
              <a:spcBef>
                <a:spcPts val="0"/>
              </a:spcBef>
              <a:spcAft>
                <a:spcPts val="0"/>
              </a:spcAft>
              <a:buClr>
                <a:srgbClr val="595959"/>
              </a:buClr>
              <a:buSzPts val="1800"/>
              <a:buChar char="●"/>
            </a:pPr>
            <a:r>
              <a:rPr lang="en" sz="1800">
                <a:solidFill>
                  <a:srgbClr val="595959"/>
                </a:solidFill>
              </a:rPr>
              <a:t>Based on sales forecast, provide insights that could inform business decisions, such as which type of flats to invest in, to rent, or, to sell.</a:t>
            </a:r>
            <a:endParaRPr sz="1800">
              <a:solidFill>
                <a:srgbClr val="595959"/>
              </a:solidFill>
            </a:endParaRPr>
          </a:p>
          <a:p>
            <a:pPr marL="914400" lvl="0" indent="-342900" algn="l" rtl="0">
              <a:spcBef>
                <a:spcPts val="0"/>
              </a:spcBef>
              <a:spcAft>
                <a:spcPts val="0"/>
              </a:spcAft>
              <a:buClr>
                <a:srgbClr val="595959"/>
              </a:buClr>
              <a:buSzPts val="1800"/>
              <a:buChar char="●"/>
            </a:pPr>
            <a:r>
              <a:rPr lang="en" sz="1800">
                <a:solidFill>
                  <a:srgbClr val="595959"/>
                </a:solidFill>
              </a:rPr>
              <a:t>Not enough resale data on 1-room and Multi-generation Flats</a:t>
            </a:r>
            <a:endParaRPr sz="1800">
              <a:solidFill>
                <a:srgbClr val="595959"/>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6a4e7782f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6a4e7782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external factors to consider when selling/renting. </a:t>
            </a:r>
            <a:endParaRPr/>
          </a:p>
          <a:p>
            <a:pPr marL="0" lvl="0" indent="0" algn="l" rtl="0">
              <a:spcBef>
                <a:spcPts val="0"/>
              </a:spcBef>
              <a:spcAft>
                <a:spcPts val="0"/>
              </a:spcAft>
              <a:buNone/>
            </a:pPr>
            <a:r>
              <a:rPr lang="en"/>
              <a:t>When interest rates are higher, buyers will shy away from buying a home. </a:t>
            </a:r>
            <a:endParaRPr/>
          </a:p>
          <a:p>
            <a:pPr marL="0" lvl="0" indent="0" algn="l" rtl="0">
              <a:spcBef>
                <a:spcPts val="0"/>
              </a:spcBef>
              <a:spcAft>
                <a:spcPts val="0"/>
              </a:spcAft>
              <a:buNone/>
            </a:pPr>
            <a:r>
              <a:rPr lang="en"/>
              <a:t>For our purpose, we should </a:t>
            </a:r>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6ab02c2963_1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6ab02c2963_1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Kaijie can help to check if its possible to immediate sell or must hold and sell </a:t>
            </a:r>
            <a:endParaRPr/>
          </a:p>
          <a:p>
            <a:pPr marL="0" lvl="0" indent="0" algn="l" rtl="0">
              <a:spcBef>
                <a:spcPts val="0"/>
              </a:spcBef>
              <a:spcAft>
                <a:spcPts val="0"/>
              </a:spcAft>
              <a:buNone/>
            </a:pPr>
            <a:endParaRPr/>
          </a:p>
          <a:p>
            <a:pPr marL="0" lvl="0" indent="0" algn="l" rtl="0">
              <a:spcBef>
                <a:spcPts val="0"/>
              </a:spcBef>
              <a:spcAft>
                <a:spcPts val="0"/>
              </a:spcAft>
              <a:buNone/>
            </a:pPr>
            <a:r>
              <a:rPr lang="en"/>
              <a:t>Rent: when stagnant/decline - external factors like higher loan interests - affect buying power, so more people might prefer renting instead. </a:t>
            </a:r>
            <a:endParaRPr/>
          </a:p>
          <a:p>
            <a:pPr marL="0" lvl="0" indent="0" algn="l" rtl="0">
              <a:spcBef>
                <a:spcPts val="0"/>
              </a:spcBef>
              <a:spcAft>
                <a:spcPts val="0"/>
              </a:spcAft>
              <a:buNone/>
            </a:pPr>
            <a:r>
              <a:rPr lang="en"/>
              <a:t>Sell: when rising - market might be doing well - buyers have more confidence as they might be able to afford it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bed29ffc3e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bed29ffc3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6ab02c2963_1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6ab02c2963_1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bf9bd00ede_8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bf9bd00ede_8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bf9bd00ede_9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bf9bd00ede_9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6a4e7782f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6a4e7782f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6ab02c2963_1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6ab02c2963_1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6ac957812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66ac957812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6a9e9c7b95_9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6a9e9c7b95_9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6a9e9c7b95_9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6a9e9c7b95_9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6ab02c2963_1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6ab02c2963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6aa0079edc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6aa0079edc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0"/>
              </a:spcBef>
              <a:spcAft>
                <a:spcPts val="0"/>
              </a:spcAft>
              <a:buClr>
                <a:schemeClr val="accent1"/>
              </a:buClr>
              <a:buSzPts val="1400"/>
              <a:buChar char="○"/>
              <a:defRPr>
                <a:solidFill>
                  <a:schemeClr val="accent1"/>
                </a:solidFill>
              </a:defRPr>
            </a:lvl2pPr>
            <a:lvl3pPr marL="1371600" lvl="2" indent="-317500">
              <a:spcBef>
                <a:spcPts val="0"/>
              </a:spcBef>
              <a:spcAft>
                <a:spcPts val="0"/>
              </a:spcAft>
              <a:buClr>
                <a:schemeClr val="accent1"/>
              </a:buClr>
              <a:buSzPts val="1400"/>
              <a:buChar char="■"/>
              <a:defRPr>
                <a:solidFill>
                  <a:schemeClr val="accent1"/>
                </a:solidFill>
              </a:defRPr>
            </a:lvl3pPr>
            <a:lvl4pPr marL="1828800" lvl="3" indent="-317500">
              <a:spcBef>
                <a:spcPts val="0"/>
              </a:spcBef>
              <a:spcAft>
                <a:spcPts val="0"/>
              </a:spcAft>
              <a:buClr>
                <a:schemeClr val="accent1"/>
              </a:buClr>
              <a:buSzPts val="1400"/>
              <a:buChar char="●"/>
              <a:defRPr>
                <a:solidFill>
                  <a:schemeClr val="accent1"/>
                </a:solidFill>
              </a:defRPr>
            </a:lvl4pPr>
            <a:lvl5pPr marL="2286000" lvl="4" indent="-317500">
              <a:spcBef>
                <a:spcPts val="0"/>
              </a:spcBef>
              <a:spcAft>
                <a:spcPts val="0"/>
              </a:spcAft>
              <a:buClr>
                <a:schemeClr val="accent1"/>
              </a:buClr>
              <a:buSzPts val="1400"/>
              <a:buChar char="○"/>
              <a:defRPr>
                <a:solidFill>
                  <a:schemeClr val="accent1"/>
                </a:solidFill>
              </a:defRPr>
            </a:lvl5pPr>
            <a:lvl6pPr marL="2743200" lvl="5" indent="-317500">
              <a:spcBef>
                <a:spcPts val="0"/>
              </a:spcBef>
              <a:spcAft>
                <a:spcPts val="0"/>
              </a:spcAft>
              <a:buClr>
                <a:schemeClr val="accent1"/>
              </a:buClr>
              <a:buSzPts val="1400"/>
              <a:buChar char="■"/>
              <a:defRPr>
                <a:solidFill>
                  <a:schemeClr val="accent1"/>
                </a:solidFill>
              </a:defRPr>
            </a:lvl6pPr>
            <a:lvl7pPr marL="3200400" lvl="6" indent="-317500">
              <a:spcBef>
                <a:spcPts val="0"/>
              </a:spcBef>
              <a:spcAft>
                <a:spcPts val="0"/>
              </a:spcAft>
              <a:buClr>
                <a:schemeClr val="accent1"/>
              </a:buClr>
              <a:buSzPts val="1400"/>
              <a:buChar char="●"/>
              <a:defRPr>
                <a:solidFill>
                  <a:schemeClr val="accent1"/>
                </a:solidFill>
              </a:defRPr>
            </a:lvl7pPr>
            <a:lvl8pPr marL="3657600" lvl="7" indent="-317500">
              <a:spcBef>
                <a:spcPts val="0"/>
              </a:spcBef>
              <a:spcAft>
                <a:spcPts val="0"/>
              </a:spcAft>
              <a:buClr>
                <a:schemeClr val="accent1"/>
              </a:buClr>
              <a:buSzPts val="1400"/>
              <a:buChar char="○"/>
              <a:defRPr>
                <a:solidFill>
                  <a:schemeClr val="accent1"/>
                </a:solidFill>
              </a:defRPr>
            </a:lvl8pPr>
            <a:lvl9pPr marL="4114800" lvl="8" indent="-317500">
              <a:spcBef>
                <a:spcPts val="0"/>
              </a:spcBef>
              <a:spcAft>
                <a:spcPts val="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s://colab.research.google.com/drive/1SVB-3vTs2ldrNqC14_DQoHEHl-uBldY3#scrollTo=Jp0JcRj5-cdv"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pinterest.com/pin/hdb-5room-improved-flat-122-sqm--715016878330444536/"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hyperlink" Target="https://www.mnd.gov.sg/our-work/housing-a-nation/bto-classification"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propertyguru.com.sg/mortgage/home-loan/hdb-loan?gad_source=1&amp;gclid=CjwKCAiAopuvBhBCEiwAm8jaMTBk8jQG84WXBNE7Xztxwx5NDwryqxJmRHRtAPVF9S4zFI07HAzBLxoCPmIQAvD_BwE"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hyperlink" Target="https://housingloansg.com/hl/charts/sibor-sor-historical-chart" TargetMode="Externa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ww.propertyguru.com.sg/mortgage/home-loan/hdb-loan" TargetMode="External"/><Relationship Id="rId7" Type="http://schemas.openxmlformats.org/officeDocument/2006/relationships/hyperlink" Target="https://www.mnd.gov.sg/our-work/housing-a-nation/bto-classification"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www.99.co/singapore/insider/hdb-bto-classification/" TargetMode="External"/><Relationship Id="rId5" Type="http://schemas.openxmlformats.org/officeDocument/2006/relationships/hyperlink" Target="https://www.99.co/singapore/insider/new-public-housing-model-hdb-resale-price/" TargetMode="External"/><Relationship Id="rId4" Type="http://schemas.openxmlformats.org/officeDocument/2006/relationships/hyperlink" Target="https://www.businesstimes.com.sg/property/hdb-resale-prices-climb-11th-straight-month-may-srx"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8"/>
        <p:cNvGrpSpPr/>
        <p:nvPr/>
      </p:nvGrpSpPr>
      <p:grpSpPr>
        <a:xfrm>
          <a:off x="0" y="0"/>
          <a:ext cx="0" cy="0"/>
          <a:chOff x="0" y="0"/>
          <a:chExt cx="0" cy="0"/>
        </a:xfrm>
      </p:grpSpPr>
      <p:sp>
        <p:nvSpPr>
          <p:cNvPr id="59" name="Google Shape;59;p13"/>
          <p:cNvSpPr txBox="1"/>
          <p:nvPr/>
        </p:nvSpPr>
        <p:spPr>
          <a:xfrm>
            <a:off x="531700" y="694250"/>
            <a:ext cx="57648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100" b="1">
                <a:solidFill>
                  <a:schemeClr val="accent2"/>
                </a:solidFill>
                <a:latin typeface="Pacifico"/>
                <a:ea typeface="Pacifico"/>
                <a:cs typeface="Pacifico"/>
                <a:sym typeface="Pacifico"/>
              </a:rPr>
              <a:t>Mini Project 1 </a:t>
            </a:r>
            <a:endParaRPr sz="4200" b="1" u="sng">
              <a:solidFill>
                <a:schemeClr val="accent2"/>
              </a:solidFill>
              <a:latin typeface="Pacifico"/>
              <a:ea typeface="Pacifico"/>
              <a:cs typeface="Pacifico"/>
              <a:sym typeface="Pacifico"/>
            </a:endParaRPr>
          </a:p>
        </p:txBody>
      </p:sp>
      <p:sp>
        <p:nvSpPr>
          <p:cNvPr id="60" name="Google Shape;60;p13"/>
          <p:cNvSpPr txBox="1">
            <a:spLocks noGrp="1"/>
          </p:cNvSpPr>
          <p:nvPr>
            <p:ph type="ctrTitle"/>
          </p:nvPr>
        </p:nvSpPr>
        <p:spPr>
          <a:xfrm>
            <a:off x="1236455" y="1867457"/>
            <a:ext cx="6921190" cy="2087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dirty="0">
                <a:solidFill>
                  <a:schemeClr val="lt2"/>
                </a:solidFill>
                <a:latin typeface="Pacifico"/>
                <a:ea typeface="Pacifico"/>
                <a:cs typeface="Pacifico"/>
                <a:sym typeface="Pacifico"/>
              </a:rPr>
              <a:t>HDB Resale Analysis</a:t>
            </a:r>
            <a:endParaRPr dirty="0">
              <a:solidFill>
                <a:schemeClr val="lt2"/>
              </a:solidFill>
              <a:latin typeface="Pacifico"/>
              <a:ea typeface="Pacifico"/>
              <a:cs typeface="Pacifico"/>
              <a:sym typeface="Pacifico"/>
            </a:endParaRPr>
          </a:p>
          <a:p>
            <a:pPr marL="0" lvl="0" indent="0" algn="ctr" rtl="0">
              <a:spcBef>
                <a:spcPts val="0"/>
              </a:spcBef>
              <a:spcAft>
                <a:spcPts val="0"/>
              </a:spcAft>
              <a:buNone/>
            </a:pPr>
            <a:r>
              <a:rPr lang="en" dirty="0">
                <a:solidFill>
                  <a:schemeClr val="lt2"/>
                </a:solidFill>
                <a:latin typeface="Pacifico"/>
                <a:ea typeface="Pacifico"/>
                <a:cs typeface="Pacifico"/>
                <a:sym typeface="Pacifico"/>
              </a:rPr>
              <a:t>Rent or Sell</a:t>
            </a:r>
            <a:endParaRPr dirty="0">
              <a:solidFill>
                <a:schemeClr val="lt2"/>
              </a:solidFill>
              <a:latin typeface="Pacifico"/>
              <a:ea typeface="Pacifico"/>
              <a:cs typeface="Pacifico"/>
              <a:sym typeface="Pacifico"/>
            </a:endParaRPr>
          </a:p>
        </p:txBody>
      </p:sp>
      <p:sp>
        <p:nvSpPr>
          <p:cNvPr id="61" name="Google Shape;61;p13"/>
          <p:cNvSpPr txBox="1"/>
          <p:nvPr/>
        </p:nvSpPr>
        <p:spPr>
          <a:xfrm>
            <a:off x="623400" y="618050"/>
            <a:ext cx="6853500" cy="969600"/>
          </a:xfrm>
          <a:prstGeom prst="rect">
            <a:avLst/>
          </a:prstGeom>
          <a:noFill/>
          <a:ln>
            <a:noFill/>
          </a:ln>
        </p:spPr>
        <p:txBody>
          <a:bodyPr spcFirstLastPara="1" wrap="square" lIns="0" tIns="91425" rIns="91425" bIns="91425" anchor="b" anchorCtr="0">
            <a:noAutofit/>
          </a:bodyPr>
          <a:lstStyle/>
          <a:p>
            <a:pPr marL="0" lvl="0" indent="0" algn="l" rtl="0">
              <a:spcBef>
                <a:spcPts val="0"/>
              </a:spcBef>
              <a:spcAft>
                <a:spcPts val="0"/>
              </a:spcAft>
              <a:buNone/>
            </a:pPr>
            <a:r>
              <a:rPr lang="en" sz="5100" b="1">
                <a:solidFill>
                  <a:schemeClr val="accent1"/>
                </a:solidFill>
                <a:latin typeface="Pacifico"/>
                <a:ea typeface="Pacifico"/>
                <a:cs typeface="Pacifico"/>
                <a:sym typeface="Pacifico"/>
              </a:rPr>
              <a:t>Mini Project 1 </a:t>
            </a:r>
            <a:endParaRPr sz="4200" b="1" u="sng">
              <a:solidFill>
                <a:schemeClr val="accent1"/>
              </a:solidFill>
              <a:latin typeface="Pacifico"/>
              <a:ea typeface="Pacifico"/>
              <a:cs typeface="Pacifico"/>
              <a:sym typeface="Pacifico"/>
            </a:endParaRPr>
          </a:p>
        </p:txBody>
      </p:sp>
      <p:sp>
        <p:nvSpPr>
          <p:cNvPr id="62" name="Google Shape;62;p13"/>
          <p:cNvSpPr txBox="1"/>
          <p:nvPr/>
        </p:nvSpPr>
        <p:spPr>
          <a:xfrm>
            <a:off x="-50" y="3168225"/>
            <a:ext cx="9144000" cy="61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2"/>
                </a:solidFill>
                <a:latin typeface="Pacifico"/>
                <a:ea typeface="Pacifico"/>
                <a:cs typeface="Pacifico"/>
                <a:sym typeface="Pacifico"/>
              </a:rPr>
              <a:t> — Group 3 —</a:t>
            </a:r>
            <a:endParaRPr sz="3500">
              <a:solidFill>
                <a:schemeClr val="lt2"/>
              </a:solidFill>
              <a:latin typeface="Pacifico"/>
              <a:ea typeface="Pacifico"/>
              <a:cs typeface="Pacifico"/>
              <a:sym typeface="Pacifico"/>
            </a:endParaRPr>
          </a:p>
        </p:txBody>
      </p:sp>
      <p:sp>
        <p:nvSpPr>
          <p:cNvPr id="63" name="Google Shape;63;p13"/>
          <p:cNvSpPr txBox="1"/>
          <p:nvPr/>
        </p:nvSpPr>
        <p:spPr>
          <a:xfrm>
            <a:off x="3788050" y="3737850"/>
            <a:ext cx="1818000" cy="77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u="sng">
              <a:solidFill>
                <a:schemeClr val="lt2"/>
              </a:solidFill>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256950" y="2299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u="sng">
                <a:solidFill>
                  <a:schemeClr val="lt2"/>
                </a:solidFill>
              </a:rPr>
              <a:t>Data Extraction (Postal Code)</a:t>
            </a:r>
            <a:endParaRPr b="1" u="sng">
              <a:solidFill>
                <a:schemeClr val="lt2"/>
              </a:solidFill>
            </a:endParaRPr>
          </a:p>
        </p:txBody>
      </p:sp>
      <p:sp>
        <p:nvSpPr>
          <p:cNvPr id="135" name="Google Shape;135;p22"/>
          <p:cNvSpPr txBox="1">
            <a:spLocks noGrp="1"/>
          </p:cNvSpPr>
          <p:nvPr>
            <p:ph type="body" idx="1"/>
          </p:nvPr>
        </p:nvSpPr>
        <p:spPr>
          <a:xfrm>
            <a:off x="-210425" y="843175"/>
            <a:ext cx="8520600" cy="4085400"/>
          </a:xfrm>
          <a:prstGeom prst="rect">
            <a:avLst/>
          </a:prstGeom>
        </p:spPr>
        <p:txBody>
          <a:bodyPr spcFirstLastPara="1" wrap="square" lIns="91425" tIns="91425" rIns="91425" bIns="91425" anchor="t" anchorCtr="0">
            <a:normAutofit/>
          </a:bodyPr>
          <a:lstStyle/>
          <a:p>
            <a:pPr marL="457200" lvl="0" indent="-88900" algn="l" rtl="0">
              <a:spcBef>
                <a:spcPts val="0"/>
              </a:spcBef>
              <a:spcAft>
                <a:spcPts val="0"/>
              </a:spcAft>
              <a:buSzPts val="1400"/>
              <a:buChar char="●"/>
            </a:pPr>
            <a:r>
              <a:rPr lang="en" sz="1400"/>
              <a:t>Extract postal code from location using OneMap API</a:t>
            </a:r>
            <a:endParaRPr sz="1400"/>
          </a:p>
          <a:p>
            <a:pPr marL="457200" lvl="0" indent="-88900" algn="l" rtl="0">
              <a:spcBef>
                <a:spcPts val="0"/>
              </a:spcBef>
              <a:spcAft>
                <a:spcPts val="0"/>
              </a:spcAft>
              <a:buSzPts val="1400"/>
              <a:buChar char="●"/>
            </a:pPr>
            <a:r>
              <a:rPr lang="en" sz="1400"/>
              <a:t>Postal codes allow us to pin the location on the map</a:t>
            </a:r>
            <a:endParaRPr sz="1400"/>
          </a:p>
          <a:p>
            <a:pPr marL="0" lvl="0" indent="0" algn="l" rtl="0">
              <a:spcBef>
                <a:spcPts val="1200"/>
              </a:spcBef>
              <a:spcAft>
                <a:spcPts val="1200"/>
              </a:spcAft>
              <a:buNone/>
            </a:pPr>
            <a:endParaRPr/>
          </a:p>
        </p:txBody>
      </p:sp>
      <p:pic>
        <p:nvPicPr>
          <p:cNvPr id="136" name="Google Shape;136;p22"/>
          <p:cNvPicPr preferRelativeResize="0"/>
          <p:nvPr/>
        </p:nvPicPr>
        <p:blipFill>
          <a:blip r:embed="rId3">
            <a:alphaModFix/>
          </a:blip>
          <a:stretch>
            <a:fillRect/>
          </a:stretch>
        </p:blipFill>
        <p:spPr>
          <a:xfrm>
            <a:off x="417800" y="1644726"/>
            <a:ext cx="8308424" cy="31962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251800" y="204175"/>
            <a:ext cx="858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u="sng">
                <a:solidFill>
                  <a:schemeClr val="lt2"/>
                </a:solidFill>
              </a:rPr>
              <a:t>Data Blending</a:t>
            </a:r>
            <a:endParaRPr b="1" u="sng">
              <a:solidFill>
                <a:schemeClr val="lt2"/>
              </a:solidFill>
            </a:endParaRPr>
          </a:p>
        </p:txBody>
      </p:sp>
      <p:sp>
        <p:nvSpPr>
          <p:cNvPr id="142" name="Google Shape;142;p23"/>
          <p:cNvSpPr txBox="1">
            <a:spLocks noGrp="1"/>
          </p:cNvSpPr>
          <p:nvPr>
            <p:ph type="body" idx="1"/>
          </p:nvPr>
        </p:nvSpPr>
        <p:spPr>
          <a:xfrm>
            <a:off x="281800" y="631250"/>
            <a:ext cx="8520600" cy="4210500"/>
          </a:xfrm>
          <a:prstGeom prst="rect">
            <a:avLst/>
          </a:prstGeom>
        </p:spPr>
        <p:txBody>
          <a:bodyPr spcFirstLastPara="1" wrap="square" lIns="91425" tIns="91425" rIns="91425" bIns="91425" anchor="t" anchorCtr="0">
            <a:normAutofit fontScale="25000" lnSpcReduction="20000"/>
          </a:bodyPr>
          <a:lstStyle/>
          <a:p>
            <a:pPr marL="0" lvl="0" indent="-114300" algn="l" rtl="0">
              <a:spcBef>
                <a:spcPts val="0"/>
              </a:spcBef>
              <a:spcAft>
                <a:spcPts val="0"/>
              </a:spcAft>
              <a:buNone/>
            </a:pPr>
            <a:r>
              <a:rPr lang="en" sz="8000" b="1"/>
              <a:t> How these affect housing price and why?</a:t>
            </a:r>
            <a:endParaRPr sz="8000" b="1"/>
          </a:p>
          <a:p>
            <a:pPr marL="0" lvl="0" indent="-114300" algn="l" rtl="0">
              <a:spcBef>
                <a:spcPts val="1200"/>
              </a:spcBef>
              <a:spcAft>
                <a:spcPts val="0"/>
              </a:spcAft>
              <a:buNone/>
            </a:pPr>
            <a:r>
              <a:rPr lang="en" sz="8000" b="1"/>
              <a:t> </a:t>
            </a:r>
            <a:r>
              <a:rPr lang="en" sz="8000" b="1">
                <a:solidFill>
                  <a:schemeClr val="dk1"/>
                </a:solidFill>
              </a:rPr>
              <a:t>MRT Stations:</a:t>
            </a:r>
            <a:endParaRPr sz="8000" b="1">
              <a:solidFill>
                <a:schemeClr val="dk1"/>
              </a:solidFill>
            </a:endParaRPr>
          </a:p>
          <a:p>
            <a:pPr marL="0" lvl="0" indent="-88900" algn="l" rtl="0">
              <a:spcBef>
                <a:spcPts val="1200"/>
              </a:spcBef>
              <a:spcAft>
                <a:spcPts val="0"/>
              </a:spcAft>
              <a:buSzPct val="100000"/>
              <a:buChar char="●"/>
            </a:pPr>
            <a:r>
              <a:rPr lang="en" sz="5600"/>
              <a:t> </a:t>
            </a:r>
            <a:r>
              <a:rPr lang="en" sz="6400"/>
              <a:t>Enhances convenience &amp; daily commute.</a:t>
            </a:r>
            <a:endParaRPr sz="6400"/>
          </a:p>
          <a:p>
            <a:pPr marL="0" lvl="0" indent="-101600" algn="l" rtl="0">
              <a:spcBef>
                <a:spcPts val="0"/>
              </a:spcBef>
              <a:spcAft>
                <a:spcPts val="0"/>
              </a:spcAft>
              <a:buSzPct val="100000"/>
              <a:buChar char="●"/>
            </a:pPr>
            <a:r>
              <a:rPr lang="en" sz="6400"/>
              <a:t> Efficient public transport, lowers travel costs.</a:t>
            </a:r>
            <a:endParaRPr sz="6400"/>
          </a:p>
          <a:p>
            <a:pPr marL="0" lvl="0" indent="-101600" algn="l" rtl="0">
              <a:spcBef>
                <a:spcPts val="0"/>
              </a:spcBef>
              <a:spcAft>
                <a:spcPts val="0"/>
              </a:spcAft>
              <a:buSzPct val="100000"/>
              <a:buChar char="●"/>
            </a:pPr>
            <a:r>
              <a:rPr lang="en" sz="6400"/>
              <a:t> Data shows proximity boosts property values.</a:t>
            </a:r>
            <a:endParaRPr sz="6400"/>
          </a:p>
          <a:p>
            <a:pPr marL="0" lvl="0" indent="-114300" algn="l" rtl="0">
              <a:spcBef>
                <a:spcPts val="1200"/>
              </a:spcBef>
              <a:spcAft>
                <a:spcPts val="0"/>
              </a:spcAft>
              <a:buNone/>
            </a:pPr>
            <a:r>
              <a:rPr lang="en" sz="8000" b="1"/>
              <a:t>  </a:t>
            </a:r>
            <a:r>
              <a:rPr lang="en" sz="8000" b="1">
                <a:solidFill>
                  <a:schemeClr val="dk1"/>
                </a:solidFill>
              </a:rPr>
              <a:t>Schools:</a:t>
            </a:r>
            <a:endParaRPr sz="8000" b="1">
              <a:solidFill>
                <a:schemeClr val="dk1"/>
              </a:solidFill>
            </a:endParaRPr>
          </a:p>
          <a:p>
            <a:pPr marL="0" lvl="0" indent="-88900" algn="l" rtl="0">
              <a:spcBef>
                <a:spcPts val="1200"/>
              </a:spcBef>
              <a:spcAft>
                <a:spcPts val="0"/>
              </a:spcAft>
              <a:buSzPct val="100000"/>
              <a:buChar char="●"/>
            </a:pPr>
            <a:r>
              <a:rPr lang="en" sz="5600"/>
              <a:t> </a:t>
            </a:r>
            <a:r>
              <a:rPr lang="en" sz="6400"/>
              <a:t>Quality school priority for families.</a:t>
            </a:r>
            <a:endParaRPr sz="6400"/>
          </a:p>
          <a:p>
            <a:pPr marL="0" lvl="0" indent="-101600" algn="l" rtl="0">
              <a:spcBef>
                <a:spcPts val="0"/>
              </a:spcBef>
              <a:spcAft>
                <a:spcPts val="0"/>
              </a:spcAft>
              <a:buSzPct val="100000"/>
              <a:buChar char="●"/>
            </a:pPr>
            <a:r>
              <a:rPr lang="en" sz="6400"/>
              <a:t> Properties in esteemed school districts command higher prices.</a:t>
            </a:r>
            <a:endParaRPr sz="6400"/>
          </a:p>
          <a:p>
            <a:pPr marL="0" lvl="0" indent="-101600" algn="l" rtl="0">
              <a:spcBef>
                <a:spcPts val="0"/>
              </a:spcBef>
              <a:spcAft>
                <a:spcPts val="0"/>
              </a:spcAft>
              <a:buSzPct val="100000"/>
              <a:buChar char="●"/>
            </a:pPr>
            <a:r>
              <a:rPr lang="en" sz="6400"/>
              <a:t> Stability in property value over time.</a:t>
            </a:r>
            <a:endParaRPr sz="6400"/>
          </a:p>
          <a:p>
            <a:pPr marL="0" lvl="0" indent="-114300" algn="l" rtl="0">
              <a:spcBef>
                <a:spcPts val="1200"/>
              </a:spcBef>
              <a:spcAft>
                <a:spcPts val="0"/>
              </a:spcAft>
              <a:buNone/>
            </a:pPr>
            <a:r>
              <a:rPr lang="en" sz="8000" b="1"/>
              <a:t>  </a:t>
            </a:r>
            <a:r>
              <a:rPr lang="en" sz="8000" b="1">
                <a:solidFill>
                  <a:schemeClr val="dk1"/>
                </a:solidFill>
              </a:rPr>
              <a:t>Bus Stops:</a:t>
            </a:r>
            <a:endParaRPr sz="8000" b="1">
              <a:solidFill>
                <a:schemeClr val="dk1"/>
              </a:solidFill>
            </a:endParaRPr>
          </a:p>
          <a:p>
            <a:pPr marL="0" lvl="0" indent="-88900" algn="l" rtl="0">
              <a:spcBef>
                <a:spcPts val="1200"/>
              </a:spcBef>
              <a:spcAft>
                <a:spcPts val="0"/>
              </a:spcAft>
              <a:buSzPct val="100000"/>
              <a:buChar char="●"/>
            </a:pPr>
            <a:r>
              <a:rPr lang="en" sz="5600"/>
              <a:t> </a:t>
            </a:r>
            <a:r>
              <a:rPr lang="en" sz="6400"/>
              <a:t>Improves accessibility &amp; public transport options.</a:t>
            </a:r>
            <a:endParaRPr sz="6400"/>
          </a:p>
          <a:p>
            <a:pPr marL="0" lvl="0" indent="-101600" algn="l" rtl="0">
              <a:spcBef>
                <a:spcPts val="0"/>
              </a:spcBef>
              <a:spcAft>
                <a:spcPts val="0"/>
              </a:spcAft>
              <a:buSzPct val="100000"/>
              <a:buChar char="●"/>
            </a:pPr>
            <a:r>
              <a:rPr lang="en" sz="6400"/>
              <a:t> Essential for non-drivers' mobility.</a:t>
            </a:r>
            <a:endParaRPr sz="6400"/>
          </a:p>
          <a:p>
            <a:pPr marL="0" lvl="0" indent="-101600" algn="l" rtl="0">
              <a:spcBef>
                <a:spcPts val="0"/>
              </a:spcBef>
              <a:spcAft>
                <a:spcPts val="0"/>
              </a:spcAft>
              <a:buSzPct val="100000"/>
              <a:buChar char="●"/>
            </a:pPr>
            <a:r>
              <a:rPr lang="en" sz="6400"/>
              <a:t> Associated with urban development &amp; infrastructure benefits.</a:t>
            </a:r>
            <a:endParaRPr sz="6400"/>
          </a:p>
          <a:p>
            <a:pPr marL="0" lvl="0" indent="0" algn="l" rtl="0">
              <a:spcBef>
                <a:spcPts val="1200"/>
              </a:spcBef>
              <a:spcAft>
                <a:spcPts val="1200"/>
              </a:spcAft>
              <a:buNone/>
            </a:pPr>
            <a:endParaRPr/>
          </a:p>
        </p:txBody>
      </p:sp>
      <p:pic>
        <p:nvPicPr>
          <p:cNvPr id="143" name="Google Shape;143;p23"/>
          <p:cNvPicPr preferRelativeResize="0"/>
          <p:nvPr/>
        </p:nvPicPr>
        <p:blipFill>
          <a:blip r:embed="rId3">
            <a:alphaModFix/>
          </a:blip>
          <a:stretch>
            <a:fillRect/>
          </a:stretch>
        </p:blipFill>
        <p:spPr>
          <a:xfrm>
            <a:off x="5603500" y="401350"/>
            <a:ext cx="3088075" cy="2324775"/>
          </a:xfrm>
          <a:prstGeom prst="rect">
            <a:avLst/>
          </a:prstGeom>
          <a:noFill/>
          <a:ln w="19050" cap="flat" cmpd="sng">
            <a:solidFill>
              <a:schemeClr val="lt2"/>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535650" y="2030700"/>
            <a:ext cx="8072700" cy="12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7100" b="1">
                <a:solidFill>
                  <a:schemeClr val="accent2"/>
                </a:solidFill>
                <a:latin typeface="Pacifico"/>
                <a:ea typeface="Pacifico"/>
                <a:cs typeface="Pacifico"/>
                <a:sym typeface="Pacifico"/>
              </a:rPr>
              <a:t>Data cleaning</a:t>
            </a:r>
            <a:endParaRPr sz="7100" b="1">
              <a:solidFill>
                <a:schemeClr val="accent2"/>
              </a:solidFill>
              <a:latin typeface="Pacifico"/>
              <a:ea typeface="Pacifico"/>
              <a:cs typeface="Pacifico"/>
              <a:sym typeface="Pacifico"/>
            </a:endParaRPr>
          </a:p>
        </p:txBody>
      </p:sp>
      <p:sp>
        <p:nvSpPr>
          <p:cNvPr id="149" name="Google Shape;149;p24"/>
          <p:cNvSpPr txBox="1">
            <a:spLocks noGrp="1"/>
          </p:cNvSpPr>
          <p:nvPr>
            <p:ph type="title"/>
          </p:nvPr>
        </p:nvSpPr>
        <p:spPr>
          <a:xfrm>
            <a:off x="535650" y="1954500"/>
            <a:ext cx="8072700" cy="12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7100" b="1">
                <a:latin typeface="Pacifico"/>
                <a:ea typeface="Pacifico"/>
                <a:cs typeface="Pacifico"/>
                <a:sym typeface="Pacifico"/>
              </a:rPr>
              <a:t>Data cleaning</a:t>
            </a:r>
            <a:endParaRPr sz="7100" b="1">
              <a:latin typeface="Pacifico"/>
              <a:ea typeface="Pacifico"/>
              <a:cs typeface="Pacifico"/>
              <a:sym typeface="Pacific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 Label Encoding</a:t>
            </a:r>
            <a:endParaRPr/>
          </a:p>
        </p:txBody>
      </p:sp>
      <p:sp>
        <p:nvSpPr>
          <p:cNvPr id="155" name="Google Shape;155;p2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Transform all categorical variables into numericals.</a:t>
            </a:r>
            <a:endParaRPr/>
          </a:p>
          <a:p>
            <a:pPr marL="457200" lvl="0" indent="-342900" algn="l" rtl="0">
              <a:spcBef>
                <a:spcPts val="0"/>
              </a:spcBef>
              <a:spcAft>
                <a:spcPts val="0"/>
              </a:spcAft>
              <a:buSzPts val="1800"/>
              <a:buChar char="●"/>
            </a:pPr>
            <a:r>
              <a:rPr lang="en"/>
              <a:t>Will be used for Correlation Matrix.</a:t>
            </a:r>
            <a:endParaRPr/>
          </a:p>
        </p:txBody>
      </p:sp>
      <p:pic>
        <p:nvPicPr>
          <p:cNvPr id="156" name="Google Shape;156;p25"/>
          <p:cNvPicPr preferRelativeResize="0"/>
          <p:nvPr/>
        </p:nvPicPr>
        <p:blipFill>
          <a:blip r:embed="rId3">
            <a:alphaModFix/>
          </a:blip>
          <a:stretch>
            <a:fillRect/>
          </a:stretch>
        </p:blipFill>
        <p:spPr>
          <a:xfrm>
            <a:off x="311700" y="2364550"/>
            <a:ext cx="2844300" cy="2625525"/>
          </a:xfrm>
          <a:prstGeom prst="rect">
            <a:avLst/>
          </a:prstGeom>
          <a:noFill/>
          <a:ln w="19050" cap="flat" cmpd="sng">
            <a:solidFill>
              <a:schemeClr val="lt2"/>
            </a:solidFill>
            <a:prstDash val="solid"/>
            <a:round/>
            <a:headEnd type="none" w="sm" len="sm"/>
            <a:tailEnd type="none" w="sm" len="sm"/>
          </a:ln>
        </p:spPr>
      </p:pic>
      <p:pic>
        <p:nvPicPr>
          <p:cNvPr id="157" name="Google Shape;157;p25"/>
          <p:cNvPicPr preferRelativeResize="0"/>
          <p:nvPr/>
        </p:nvPicPr>
        <p:blipFill>
          <a:blip r:embed="rId4">
            <a:alphaModFix/>
          </a:blip>
          <a:stretch>
            <a:fillRect/>
          </a:stretch>
        </p:blipFill>
        <p:spPr>
          <a:xfrm>
            <a:off x="3263575" y="2361131"/>
            <a:ext cx="2844300" cy="2628944"/>
          </a:xfrm>
          <a:prstGeom prst="rect">
            <a:avLst/>
          </a:prstGeom>
          <a:noFill/>
          <a:ln w="19050" cap="flat" cmpd="sng">
            <a:solidFill>
              <a:schemeClr val="lt2"/>
            </a:solidFill>
            <a:prstDash val="solid"/>
            <a:round/>
            <a:headEnd type="none" w="sm" len="sm"/>
            <a:tailEnd type="none" w="sm" len="sm"/>
          </a:ln>
        </p:spPr>
      </p:pic>
      <p:sp>
        <p:nvSpPr>
          <p:cNvPr id="158" name="Google Shape;158;p25"/>
          <p:cNvSpPr txBox="1"/>
          <p:nvPr/>
        </p:nvSpPr>
        <p:spPr>
          <a:xfrm>
            <a:off x="723900" y="2012050"/>
            <a:ext cx="20199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D0D0D"/>
                </a:solidFill>
                <a:latin typeface="Old Standard TT"/>
                <a:ea typeface="Old Standard TT"/>
                <a:cs typeface="Old Standard TT"/>
                <a:sym typeface="Old Standard TT"/>
              </a:rPr>
              <a:t>Before</a:t>
            </a:r>
            <a:endParaRPr sz="1800">
              <a:solidFill>
                <a:srgbClr val="0D0D0D"/>
              </a:solidFill>
              <a:latin typeface="Old Standard TT"/>
              <a:ea typeface="Old Standard TT"/>
              <a:cs typeface="Old Standard TT"/>
              <a:sym typeface="Old Standard TT"/>
            </a:endParaRPr>
          </a:p>
        </p:txBody>
      </p:sp>
      <p:sp>
        <p:nvSpPr>
          <p:cNvPr id="159" name="Google Shape;159;p25"/>
          <p:cNvSpPr txBox="1"/>
          <p:nvPr/>
        </p:nvSpPr>
        <p:spPr>
          <a:xfrm>
            <a:off x="3675775" y="2012050"/>
            <a:ext cx="2019900" cy="34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Old Standard TT"/>
                <a:ea typeface="Old Standard TT"/>
                <a:cs typeface="Old Standard TT"/>
                <a:sym typeface="Old Standard TT"/>
              </a:rPr>
              <a:t>After</a:t>
            </a:r>
            <a:endParaRPr sz="1800">
              <a:solidFill>
                <a:schemeClr val="dk1"/>
              </a:solidFill>
              <a:latin typeface="Old Standard TT"/>
              <a:ea typeface="Old Standard TT"/>
              <a:cs typeface="Old Standard TT"/>
              <a:sym typeface="Old Standard TT"/>
            </a:endParaRPr>
          </a:p>
        </p:txBody>
      </p:sp>
      <p:sp>
        <p:nvSpPr>
          <p:cNvPr id="160" name="Google Shape;160;p25"/>
          <p:cNvSpPr/>
          <p:nvPr/>
        </p:nvSpPr>
        <p:spPr>
          <a:xfrm>
            <a:off x="2712175" y="2668300"/>
            <a:ext cx="430200" cy="22119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ld Standard TT"/>
              <a:ea typeface="Old Standard TT"/>
              <a:cs typeface="Old Standard TT"/>
              <a:sym typeface="Old Standard TT"/>
            </a:endParaRPr>
          </a:p>
        </p:txBody>
      </p:sp>
      <p:sp>
        <p:nvSpPr>
          <p:cNvPr id="161" name="Google Shape;161;p25"/>
          <p:cNvSpPr/>
          <p:nvPr/>
        </p:nvSpPr>
        <p:spPr>
          <a:xfrm>
            <a:off x="5677675" y="2706600"/>
            <a:ext cx="430200" cy="22119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ld Standard TT"/>
              <a:ea typeface="Old Standard TT"/>
              <a:cs typeface="Old Standard TT"/>
              <a:sym typeface="Old Standard T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0" y="221850"/>
            <a:ext cx="9144000" cy="572700"/>
          </a:xfrm>
          <a:prstGeom prst="rect">
            <a:avLst/>
          </a:prstGeom>
        </p:spPr>
        <p:txBody>
          <a:bodyPr spcFirstLastPara="1" wrap="square" lIns="0" tIns="91425" rIns="91425" bIns="91425" anchor="t" anchorCtr="0">
            <a:noAutofit/>
          </a:bodyPr>
          <a:lstStyle/>
          <a:p>
            <a:pPr marL="342900" lvl="0" indent="0" algn="l" rtl="0">
              <a:spcBef>
                <a:spcPts val="0"/>
              </a:spcBef>
              <a:spcAft>
                <a:spcPts val="0"/>
              </a:spcAft>
              <a:buSzPts val="990"/>
              <a:buNone/>
            </a:pPr>
            <a:r>
              <a:rPr lang="en" sz="3020" b="1" u="sng">
                <a:solidFill>
                  <a:schemeClr val="lt2"/>
                </a:solidFill>
              </a:rPr>
              <a:t>Features Correlation</a:t>
            </a:r>
            <a:endParaRPr sz="3020" b="1" u="sng">
              <a:solidFill>
                <a:schemeClr val="lt2"/>
              </a:solidFill>
            </a:endParaRPr>
          </a:p>
        </p:txBody>
      </p:sp>
      <p:sp>
        <p:nvSpPr>
          <p:cNvPr id="167" name="Google Shape;167;p26"/>
          <p:cNvSpPr txBox="1"/>
          <p:nvPr/>
        </p:nvSpPr>
        <p:spPr>
          <a:xfrm>
            <a:off x="0" y="849300"/>
            <a:ext cx="4708800" cy="3934800"/>
          </a:xfrm>
          <a:prstGeom prst="rect">
            <a:avLst/>
          </a:prstGeom>
          <a:noFill/>
          <a:ln>
            <a:noFill/>
          </a:ln>
        </p:spPr>
        <p:txBody>
          <a:bodyPr spcFirstLastPara="1" wrap="square" lIns="0" tIns="91425" rIns="91425" bIns="91425" anchor="t" anchorCtr="0">
            <a:noAutofit/>
          </a:bodyPr>
          <a:lstStyle/>
          <a:p>
            <a:pPr marL="342900" lvl="0" indent="0" algn="l" rtl="0">
              <a:spcBef>
                <a:spcPts val="0"/>
              </a:spcBef>
              <a:spcAft>
                <a:spcPts val="0"/>
              </a:spcAft>
              <a:buNone/>
            </a:pPr>
            <a:r>
              <a:rPr lang="en" sz="1300">
                <a:solidFill>
                  <a:schemeClr val="dk2"/>
                </a:solidFill>
                <a:latin typeface="Old Standard TT"/>
                <a:ea typeface="Old Standard TT"/>
                <a:cs typeface="Old Standard TT"/>
                <a:sym typeface="Old Standard TT"/>
              </a:rPr>
              <a:t>Finding out which features affect each other</a:t>
            </a:r>
            <a:endParaRPr sz="1300">
              <a:solidFill>
                <a:schemeClr val="dk2"/>
              </a:solidFill>
              <a:latin typeface="Old Standard TT"/>
              <a:ea typeface="Old Standard TT"/>
              <a:cs typeface="Old Standard TT"/>
              <a:sym typeface="Old Standard TT"/>
            </a:endParaRPr>
          </a:p>
          <a:p>
            <a:pPr marL="0" lvl="0" indent="0" algn="l" rtl="0">
              <a:spcBef>
                <a:spcPts val="0"/>
              </a:spcBef>
              <a:spcAft>
                <a:spcPts val="0"/>
              </a:spcAft>
              <a:buNone/>
            </a:pPr>
            <a:endParaRPr sz="1300">
              <a:solidFill>
                <a:schemeClr val="dk2"/>
              </a:solidFill>
              <a:latin typeface="Old Standard TT"/>
              <a:ea typeface="Old Standard TT"/>
              <a:cs typeface="Old Standard TT"/>
              <a:sym typeface="Old Standard TT"/>
            </a:endParaRPr>
          </a:p>
          <a:p>
            <a:pPr marL="342900" lvl="0" indent="-82550" algn="l" rtl="0">
              <a:lnSpc>
                <a:spcPct val="115000"/>
              </a:lnSpc>
              <a:spcBef>
                <a:spcPts val="0"/>
              </a:spcBef>
              <a:spcAft>
                <a:spcPts val="0"/>
              </a:spcAft>
              <a:buClr>
                <a:schemeClr val="dk2"/>
              </a:buClr>
              <a:buSzPts val="1300"/>
              <a:buChar char="●"/>
            </a:pPr>
            <a:r>
              <a:rPr lang="en" sz="1300" b="1">
                <a:solidFill>
                  <a:schemeClr val="dk2"/>
                </a:solidFill>
                <a:latin typeface="Old Standard TT"/>
                <a:ea typeface="Old Standard TT"/>
                <a:cs typeface="Old Standard TT"/>
                <a:sym typeface="Old Standard TT"/>
              </a:rPr>
              <a:t>Flat_type</a:t>
            </a:r>
            <a:r>
              <a:rPr lang="en" sz="1300">
                <a:solidFill>
                  <a:schemeClr val="dk2"/>
                </a:solidFill>
                <a:latin typeface="Old Standard TT"/>
                <a:ea typeface="Old Standard TT"/>
                <a:cs typeface="Old Standard TT"/>
                <a:sym typeface="Old Standard TT"/>
              </a:rPr>
              <a:t>: This is how the HDB apartments are categorized; rooms such as 5-rooms, Executives etc.</a:t>
            </a:r>
            <a:endParaRPr sz="1300">
              <a:solidFill>
                <a:schemeClr val="dk2"/>
              </a:solidFill>
              <a:latin typeface="Old Standard TT"/>
              <a:ea typeface="Old Standard TT"/>
              <a:cs typeface="Old Standard TT"/>
              <a:sym typeface="Old Standard TT"/>
            </a:endParaRPr>
          </a:p>
          <a:p>
            <a:pPr marL="457200" lvl="0" indent="0" algn="l" rtl="0">
              <a:lnSpc>
                <a:spcPct val="115000"/>
              </a:lnSpc>
              <a:spcBef>
                <a:spcPts val="0"/>
              </a:spcBef>
              <a:spcAft>
                <a:spcPts val="0"/>
              </a:spcAft>
              <a:buNone/>
            </a:pPr>
            <a:endParaRPr sz="1300">
              <a:solidFill>
                <a:schemeClr val="dk2"/>
              </a:solidFill>
              <a:latin typeface="Old Standard TT"/>
              <a:ea typeface="Old Standard TT"/>
              <a:cs typeface="Old Standard TT"/>
              <a:sym typeface="Old Standard TT"/>
            </a:endParaRPr>
          </a:p>
          <a:p>
            <a:pPr marL="342900" lvl="0" indent="-82550" algn="l" rtl="0">
              <a:lnSpc>
                <a:spcPct val="115000"/>
              </a:lnSpc>
              <a:spcBef>
                <a:spcPts val="0"/>
              </a:spcBef>
              <a:spcAft>
                <a:spcPts val="0"/>
              </a:spcAft>
              <a:buClr>
                <a:schemeClr val="dk2"/>
              </a:buClr>
              <a:buSzPts val="1300"/>
              <a:buChar char="●"/>
            </a:pPr>
            <a:r>
              <a:rPr lang="en" sz="1300" b="1">
                <a:solidFill>
                  <a:schemeClr val="dk2"/>
                </a:solidFill>
                <a:latin typeface="Old Standard TT"/>
                <a:ea typeface="Old Standard TT"/>
                <a:cs typeface="Old Standard TT"/>
                <a:sym typeface="Old Standard TT"/>
              </a:rPr>
              <a:t>Floor_area_sqm</a:t>
            </a:r>
            <a:r>
              <a:rPr lang="en" sz="1300">
                <a:solidFill>
                  <a:schemeClr val="dk2"/>
                </a:solidFill>
                <a:latin typeface="Old Standard TT"/>
                <a:ea typeface="Old Standard TT"/>
                <a:cs typeface="Old Standard TT"/>
                <a:sym typeface="Old Standard TT"/>
              </a:rPr>
              <a:t> is the size of the apartment in metres. </a:t>
            </a:r>
            <a:endParaRPr sz="1300">
              <a:solidFill>
                <a:schemeClr val="dk2"/>
              </a:solidFill>
              <a:latin typeface="Old Standard TT"/>
              <a:ea typeface="Old Standard TT"/>
              <a:cs typeface="Old Standard TT"/>
              <a:sym typeface="Old Standard TT"/>
            </a:endParaRPr>
          </a:p>
          <a:p>
            <a:pPr marL="0" lvl="0" indent="0" algn="l" rtl="0">
              <a:spcBef>
                <a:spcPts val="0"/>
              </a:spcBef>
              <a:spcAft>
                <a:spcPts val="0"/>
              </a:spcAft>
              <a:buNone/>
            </a:pPr>
            <a:endParaRPr sz="1300">
              <a:solidFill>
                <a:schemeClr val="dk2"/>
              </a:solidFill>
              <a:latin typeface="Old Standard TT"/>
              <a:ea typeface="Old Standard TT"/>
              <a:cs typeface="Old Standard TT"/>
              <a:sym typeface="Old Standard TT"/>
            </a:endParaRPr>
          </a:p>
          <a:p>
            <a:pPr marL="342900" lvl="0" indent="-82550" algn="l" rtl="0">
              <a:lnSpc>
                <a:spcPct val="115000"/>
              </a:lnSpc>
              <a:spcBef>
                <a:spcPts val="0"/>
              </a:spcBef>
              <a:spcAft>
                <a:spcPts val="0"/>
              </a:spcAft>
              <a:buClr>
                <a:schemeClr val="dk2"/>
              </a:buClr>
              <a:buSzPts val="1300"/>
              <a:buChar char="●"/>
            </a:pPr>
            <a:r>
              <a:rPr lang="en" sz="1300" b="1">
                <a:solidFill>
                  <a:schemeClr val="dk2"/>
                </a:solidFill>
                <a:latin typeface="Old Standard TT"/>
                <a:ea typeface="Old Standard TT"/>
                <a:cs typeface="Old Standard TT"/>
                <a:sym typeface="Old Standard TT"/>
              </a:rPr>
              <a:t>Flat_model</a:t>
            </a:r>
            <a:r>
              <a:rPr lang="en" sz="1300">
                <a:solidFill>
                  <a:schemeClr val="dk2"/>
                </a:solidFill>
                <a:latin typeface="Old Standard TT"/>
                <a:ea typeface="Old Standard TT"/>
                <a:cs typeface="Old Standard TT"/>
                <a:sym typeface="Old Standard TT"/>
              </a:rPr>
              <a:t> has the lowest correlation with other features.</a:t>
            </a:r>
            <a:endParaRPr sz="1300">
              <a:solidFill>
                <a:schemeClr val="dk2"/>
              </a:solidFill>
              <a:latin typeface="Old Standard TT"/>
              <a:ea typeface="Old Standard TT"/>
              <a:cs typeface="Old Standard TT"/>
              <a:sym typeface="Old Standard TT"/>
            </a:endParaRPr>
          </a:p>
          <a:p>
            <a:pPr marL="914400" lvl="1" indent="-311150" algn="l" rtl="0">
              <a:lnSpc>
                <a:spcPct val="115000"/>
              </a:lnSpc>
              <a:spcBef>
                <a:spcPts val="0"/>
              </a:spcBef>
              <a:spcAft>
                <a:spcPts val="0"/>
              </a:spcAft>
              <a:buClr>
                <a:schemeClr val="dk2"/>
              </a:buClr>
              <a:buSzPts val="1300"/>
              <a:buFont typeface="Old Standard TT"/>
              <a:buChar char="○"/>
            </a:pPr>
            <a:r>
              <a:rPr lang="en" sz="1300">
                <a:solidFill>
                  <a:schemeClr val="dk2"/>
                </a:solidFill>
                <a:latin typeface="Old Standard TT"/>
                <a:ea typeface="Old Standard TT"/>
                <a:cs typeface="Old Standard TT"/>
                <a:sym typeface="Old Standard TT"/>
              </a:rPr>
              <a:t>May indicate that buyers have </a:t>
            </a:r>
            <a:r>
              <a:rPr lang="en" sz="1300" u="sng">
                <a:solidFill>
                  <a:schemeClr val="dk2"/>
                </a:solidFill>
                <a:latin typeface="Old Standard TT"/>
                <a:ea typeface="Old Standard TT"/>
                <a:cs typeface="Old Standard TT"/>
                <a:sym typeface="Old Standard TT"/>
              </a:rPr>
              <a:t>other considerations</a:t>
            </a:r>
            <a:r>
              <a:rPr lang="en" sz="1300">
                <a:solidFill>
                  <a:schemeClr val="dk2"/>
                </a:solidFill>
                <a:latin typeface="Old Standard TT"/>
                <a:ea typeface="Old Standard TT"/>
                <a:cs typeface="Old Standard TT"/>
                <a:sym typeface="Old Standard TT"/>
              </a:rPr>
              <a:t> when searching for their homes.</a:t>
            </a:r>
            <a:endParaRPr sz="1300">
              <a:solidFill>
                <a:schemeClr val="dk2"/>
              </a:solidFill>
              <a:latin typeface="Old Standard TT"/>
              <a:ea typeface="Old Standard TT"/>
              <a:cs typeface="Old Standard TT"/>
              <a:sym typeface="Old Standard TT"/>
            </a:endParaRPr>
          </a:p>
          <a:p>
            <a:pPr marL="342900" lvl="0" indent="0" algn="l" rtl="0">
              <a:spcBef>
                <a:spcPts val="0"/>
              </a:spcBef>
              <a:spcAft>
                <a:spcPts val="0"/>
              </a:spcAft>
              <a:buNone/>
            </a:pPr>
            <a:endParaRPr sz="1300">
              <a:solidFill>
                <a:schemeClr val="dk2"/>
              </a:solidFill>
              <a:latin typeface="Old Standard TT"/>
              <a:ea typeface="Old Standard TT"/>
              <a:cs typeface="Old Standard TT"/>
              <a:sym typeface="Old Standard TT"/>
            </a:endParaRPr>
          </a:p>
          <a:p>
            <a:pPr marL="342900" lvl="0" indent="-82550" algn="l" rtl="0">
              <a:lnSpc>
                <a:spcPct val="115000"/>
              </a:lnSpc>
              <a:spcBef>
                <a:spcPts val="0"/>
              </a:spcBef>
              <a:spcAft>
                <a:spcPts val="0"/>
              </a:spcAft>
              <a:buClr>
                <a:schemeClr val="dk2"/>
              </a:buClr>
              <a:buSzPts val="1300"/>
              <a:buChar char="●"/>
            </a:pPr>
            <a:r>
              <a:rPr lang="en" sz="1300" b="1">
                <a:solidFill>
                  <a:schemeClr val="dk2"/>
                </a:solidFill>
                <a:latin typeface="Old Standard TT"/>
                <a:ea typeface="Old Standard TT"/>
                <a:cs typeface="Old Standard TT"/>
                <a:sym typeface="Old Standard TT"/>
              </a:rPr>
              <a:t>Town/Region</a:t>
            </a:r>
            <a:r>
              <a:rPr lang="en" sz="1300">
                <a:solidFill>
                  <a:schemeClr val="dk2"/>
                </a:solidFill>
                <a:latin typeface="Old Standard TT"/>
                <a:ea typeface="Old Standard TT"/>
                <a:cs typeface="Old Standard TT"/>
                <a:sym typeface="Old Standard TT"/>
              </a:rPr>
              <a:t> has low correlation to resale price, however in practice, many buyers </a:t>
            </a:r>
            <a:r>
              <a:rPr lang="en" sz="1300" u="sng">
                <a:solidFill>
                  <a:schemeClr val="dk2"/>
                </a:solidFill>
                <a:latin typeface="Old Standard TT"/>
                <a:ea typeface="Old Standard TT"/>
                <a:cs typeface="Old Standard TT"/>
                <a:sym typeface="Old Standard TT"/>
              </a:rPr>
              <a:t>take location into account</a:t>
            </a:r>
            <a:r>
              <a:rPr lang="en" sz="1300">
                <a:solidFill>
                  <a:schemeClr val="dk2"/>
                </a:solidFill>
                <a:latin typeface="Old Standard TT"/>
                <a:ea typeface="Old Standard TT"/>
                <a:cs typeface="Old Standard TT"/>
                <a:sym typeface="Old Standard TT"/>
              </a:rPr>
              <a:t>.</a:t>
            </a:r>
            <a:endParaRPr sz="1300">
              <a:solidFill>
                <a:schemeClr val="dk2"/>
              </a:solidFill>
              <a:latin typeface="Old Standard TT"/>
              <a:ea typeface="Old Standard TT"/>
              <a:cs typeface="Old Standard TT"/>
              <a:sym typeface="Old Standard TT"/>
            </a:endParaRPr>
          </a:p>
          <a:p>
            <a:pPr marL="914400" lvl="1" indent="-311150" algn="l" rtl="0">
              <a:lnSpc>
                <a:spcPct val="115000"/>
              </a:lnSpc>
              <a:spcBef>
                <a:spcPts val="0"/>
              </a:spcBef>
              <a:spcAft>
                <a:spcPts val="0"/>
              </a:spcAft>
              <a:buClr>
                <a:schemeClr val="dk2"/>
              </a:buClr>
              <a:buSzPts val="1300"/>
              <a:buFont typeface="Old Standard TT"/>
              <a:buChar char="○"/>
            </a:pPr>
            <a:r>
              <a:rPr lang="en" sz="1300">
                <a:solidFill>
                  <a:schemeClr val="dk2"/>
                </a:solidFill>
                <a:latin typeface="Old Standard TT"/>
                <a:ea typeface="Old Standard TT"/>
                <a:cs typeface="Old Standard TT"/>
                <a:sym typeface="Old Standard TT"/>
              </a:rPr>
              <a:t>We will use other data sources to explore further.</a:t>
            </a:r>
            <a:endParaRPr sz="1300">
              <a:solidFill>
                <a:schemeClr val="dk2"/>
              </a:solidFill>
              <a:latin typeface="Old Standard TT"/>
              <a:ea typeface="Old Standard TT"/>
              <a:cs typeface="Old Standard TT"/>
              <a:sym typeface="Old Standard TT"/>
            </a:endParaRPr>
          </a:p>
        </p:txBody>
      </p:sp>
      <p:pic>
        <p:nvPicPr>
          <p:cNvPr id="168" name="Google Shape;168;p26">
            <a:hlinkClick r:id="rId3"/>
          </p:cNvPr>
          <p:cNvPicPr preferRelativeResize="0"/>
          <p:nvPr/>
        </p:nvPicPr>
        <p:blipFill>
          <a:blip r:embed="rId4">
            <a:alphaModFix/>
          </a:blip>
          <a:stretch>
            <a:fillRect/>
          </a:stretch>
        </p:blipFill>
        <p:spPr>
          <a:xfrm>
            <a:off x="4826775" y="794550"/>
            <a:ext cx="4192150" cy="4061675"/>
          </a:xfrm>
          <a:prstGeom prst="rect">
            <a:avLst/>
          </a:prstGeom>
          <a:noFill/>
          <a:ln w="28575" cap="flat" cmpd="sng">
            <a:solidFill>
              <a:schemeClr val="lt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0" y="216950"/>
            <a:ext cx="8832300" cy="613200"/>
          </a:xfrm>
          <a:prstGeom prst="rect">
            <a:avLst/>
          </a:prstGeom>
        </p:spPr>
        <p:txBody>
          <a:bodyPr spcFirstLastPara="1" wrap="square" lIns="0" tIns="91425" rIns="91425" bIns="91425" anchor="t" anchorCtr="0">
            <a:noAutofit/>
          </a:bodyPr>
          <a:lstStyle/>
          <a:p>
            <a:pPr marL="342900" lvl="0" indent="0" algn="l" rtl="0">
              <a:spcBef>
                <a:spcPts val="0"/>
              </a:spcBef>
              <a:spcAft>
                <a:spcPts val="0"/>
              </a:spcAft>
              <a:buSzPts val="990"/>
              <a:buNone/>
            </a:pPr>
            <a:r>
              <a:rPr lang="en" sz="3020" b="1" u="sng">
                <a:solidFill>
                  <a:schemeClr val="lt2"/>
                </a:solidFill>
              </a:rPr>
              <a:t>Flat Type: Why is it Meaningful</a:t>
            </a:r>
            <a:endParaRPr sz="3020" b="1" u="sng">
              <a:solidFill>
                <a:schemeClr val="lt2"/>
              </a:solidFill>
            </a:endParaRPr>
          </a:p>
        </p:txBody>
      </p:sp>
      <p:sp>
        <p:nvSpPr>
          <p:cNvPr id="174" name="Google Shape;174;p27"/>
          <p:cNvSpPr txBox="1">
            <a:spLocks noGrp="1"/>
          </p:cNvSpPr>
          <p:nvPr>
            <p:ph type="body" idx="1"/>
          </p:nvPr>
        </p:nvSpPr>
        <p:spPr>
          <a:xfrm>
            <a:off x="0" y="975225"/>
            <a:ext cx="8832300" cy="3996300"/>
          </a:xfrm>
          <a:prstGeom prst="rect">
            <a:avLst/>
          </a:prstGeom>
        </p:spPr>
        <p:txBody>
          <a:bodyPr spcFirstLastPara="1" wrap="square" lIns="0" tIns="91425" rIns="91425" bIns="91425" anchor="t" anchorCtr="0">
            <a:normAutofit lnSpcReduction="20000"/>
          </a:bodyPr>
          <a:lstStyle/>
          <a:p>
            <a:pPr marL="342900" lvl="0" indent="0" algn="l" rtl="0">
              <a:spcBef>
                <a:spcPts val="0"/>
              </a:spcBef>
              <a:spcAft>
                <a:spcPts val="0"/>
              </a:spcAft>
              <a:buClr>
                <a:schemeClr val="dk1"/>
              </a:buClr>
              <a:buSzPts val="1100"/>
              <a:buFont typeface="Arial"/>
              <a:buNone/>
            </a:pPr>
            <a:r>
              <a:rPr lang="en" sz="1400">
                <a:solidFill>
                  <a:srgbClr val="0D0D0D"/>
                </a:solidFill>
              </a:rPr>
              <a:t>Why did we choose Flat_type?</a:t>
            </a:r>
            <a:endParaRPr sz="1400">
              <a:solidFill>
                <a:srgbClr val="0D0D0D"/>
              </a:solidFill>
            </a:endParaRPr>
          </a:p>
          <a:p>
            <a:pPr marL="457200" lvl="0" indent="0" algn="l" rtl="0">
              <a:lnSpc>
                <a:spcPct val="100000"/>
              </a:lnSpc>
              <a:spcBef>
                <a:spcPts val="1500"/>
              </a:spcBef>
              <a:spcAft>
                <a:spcPts val="0"/>
              </a:spcAft>
              <a:buNone/>
            </a:pPr>
            <a:r>
              <a:rPr lang="en" sz="1400" b="1">
                <a:solidFill>
                  <a:schemeClr val="lt2"/>
                </a:solidFill>
              </a:rPr>
              <a:t>Distinct Categories</a:t>
            </a:r>
            <a:r>
              <a:rPr lang="en" sz="1400">
                <a:solidFill>
                  <a:schemeClr val="lt2"/>
                </a:solidFill>
              </a:rPr>
              <a:t>:</a:t>
            </a:r>
            <a:r>
              <a:rPr lang="en" sz="1400">
                <a:solidFill>
                  <a:srgbClr val="0D0D0D"/>
                </a:solidFill>
              </a:rPr>
              <a:t> This feature consists of discrete categories ie. “3-room”, “4-room”.</a:t>
            </a:r>
            <a:endParaRPr sz="1400">
              <a:solidFill>
                <a:srgbClr val="0D0D0D"/>
              </a:solidFill>
            </a:endParaRPr>
          </a:p>
          <a:p>
            <a:pPr marL="457200" lvl="0" indent="457200" algn="l" rtl="0">
              <a:lnSpc>
                <a:spcPct val="100000"/>
              </a:lnSpc>
              <a:spcBef>
                <a:spcPts val="1500"/>
              </a:spcBef>
              <a:spcAft>
                <a:spcPts val="0"/>
              </a:spcAft>
              <a:buNone/>
            </a:pPr>
            <a:r>
              <a:rPr lang="en" sz="1400">
                <a:solidFill>
                  <a:srgbClr val="0D0D0D"/>
                </a:solidFill>
              </a:rPr>
              <a:t>This represents the different residential flats with specific characteristics.</a:t>
            </a:r>
            <a:endParaRPr sz="1400">
              <a:solidFill>
                <a:srgbClr val="0D0D0D"/>
              </a:solidFill>
            </a:endParaRPr>
          </a:p>
          <a:p>
            <a:pPr marL="342900" lvl="0" indent="0" algn="l" rtl="0">
              <a:lnSpc>
                <a:spcPct val="100000"/>
              </a:lnSpc>
              <a:spcBef>
                <a:spcPts val="1500"/>
              </a:spcBef>
              <a:spcAft>
                <a:spcPts val="0"/>
              </a:spcAft>
              <a:buNone/>
            </a:pPr>
            <a:endParaRPr sz="1400">
              <a:solidFill>
                <a:srgbClr val="0D0D0D"/>
              </a:solidFill>
            </a:endParaRPr>
          </a:p>
          <a:p>
            <a:pPr marL="457200" lvl="0" indent="0" algn="l" rtl="0">
              <a:lnSpc>
                <a:spcPct val="100000"/>
              </a:lnSpc>
              <a:spcBef>
                <a:spcPts val="1500"/>
              </a:spcBef>
              <a:spcAft>
                <a:spcPts val="0"/>
              </a:spcAft>
              <a:buNone/>
            </a:pPr>
            <a:r>
              <a:rPr lang="en" sz="1400" b="1">
                <a:solidFill>
                  <a:schemeClr val="lt2"/>
                </a:solidFill>
              </a:rPr>
              <a:t>Statistical Analysis</a:t>
            </a:r>
            <a:r>
              <a:rPr lang="en" sz="1400">
                <a:solidFill>
                  <a:schemeClr val="lt2"/>
                </a:solidFill>
              </a:rPr>
              <a:t>:</a:t>
            </a:r>
            <a:r>
              <a:rPr lang="en" sz="1400">
                <a:solidFill>
                  <a:srgbClr val="0D0D0D"/>
                </a:solidFill>
              </a:rPr>
              <a:t> Categorical data allows for the application of statistical techniques appropriate for analyzing qualitative variables. </a:t>
            </a:r>
            <a:endParaRPr sz="1400">
              <a:solidFill>
                <a:srgbClr val="0D0D0D"/>
              </a:solidFill>
            </a:endParaRPr>
          </a:p>
          <a:p>
            <a:pPr marL="457200" lvl="0" indent="457200" algn="l" rtl="0">
              <a:lnSpc>
                <a:spcPct val="100000"/>
              </a:lnSpc>
              <a:spcBef>
                <a:spcPts val="1500"/>
              </a:spcBef>
              <a:spcAft>
                <a:spcPts val="0"/>
              </a:spcAft>
              <a:buNone/>
            </a:pPr>
            <a:r>
              <a:rPr lang="en" sz="1400">
                <a:solidFill>
                  <a:srgbClr val="0D0D0D"/>
                </a:solidFill>
              </a:rPr>
              <a:t>Eg. Chi-square tests, logistic regression etc.</a:t>
            </a:r>
            <a:endParaRPr sz="1400">
              <a:solidFill>
                <a:srgbClr val="0D0D0D"/>
              </a:solidFill>
            </a:endParaRPr>
          </a:p>
          <a:p>
            <a:pPr marL="342900" lvl="0" indent="0" algn="l" rtl="0">
              <a:lnSpc>
                <a:spcPct val="100000"/>
              </a:lnSpc>
              <a:spcBef>
                <a:spcPts val="1500"/>
              </a:spcBef>
              <a:spcAft>
                <a:spcPts val="0"/>
              </a:spcAft>
              <a:buNone/>
            </a:pPr>
            <a:endParaRPr sz="1400">
              <a:solidFill>
                <a:srgbClr val="0D0D0D"/>
              </a:solidFill>
            </a:endParaRPr>
          </a:p>
          <a:p>
            <a:pPr marL="457200" lvl="0" indent="0" algn="l" rtl="0">
              <a:lnSpc>
                <a:spcPct val="100000"/>
              </a:lnSpc>
              <a:spcBef>
                <a:spcPts val="1500"/>
              </a:spcBef>
              <a:spcAft>
                <a:spcPts val="0"/>
              </a:spcAft>
              <a:buNone/>
            </a:pPr>
            <a:r>
              <a:rPr lang="en" sz="1400" b="1">
                <a:solidFill>
                  <a:schemeClr val="lt2"/>
                </a:solidFill>
              </a:rPr>
              <a:t>Real Estate Norms</a:t>
            </a:r>
            <a:r>
              <a:rPr lang="en" sz="1400">
                <a:solidFill>
                  <a:schemeClr val="lt2"/>
                </a:solidFill>
              </a:rPr>
              <a:t>: </a:t>
            </a:r>
            <a:r>
              <a:rPr lang="en" sz="1400">
                <a:solidFill>
                  <a:srgbClr val="0D0D0D"/>
                </a:solidFill>
              </a:rPr>
              <a:t>Categorization aligns with industry practices.</a:t>
            </a:r>
            <a:endParaRPr sz="1400">
              <a:solidFill>
                <a:srgbClr val="0D0D0D"/>
              </a:solidFill>
            </a:endParaRPr>
          </a:p>
          <a:p>
            <a:pPr marL="457200" lvl="0" indent="457200" algn="l" rtl="0">
              <a:lnSpc>
                <a:spcPct val="100000"/>
              </a:lnSpc>
              <a:spcBef>
                <a:spcPts val="1500"/>
              </a:spcBef>
              <a:spcAft>
                <a:spcPts val="0"/>
              </a:spcAft>
              <a:buNone/>
            </a:pPr>
            <a:r>
              <a:rPr lang="en" sz="1400">
                <a:solidFill>
                  <a:srgbClr val="0D0D0D"/>
                </a:solidFill>
              </a:rPr>
              <a:t>Standardized category for buyers and sellers (eg. Executive, 5-rooms, 4-rooms etc.)</a:t>
            </a:r>
            <a:endParaRPr sz="1400">
              <a:solidFill>
                <a:srgbClr val="0D0D0D"/>
              </a:solidFill>
            </a:endParaRPr>
          </a:p>
          <a:p>
            <a:pPr marL="342900" lvl="0" indent="0" algn="l" rtl="0">
              <a:spcBef>
                <a:spcPts val="1500"/>
              </a:spcBef>
              <a:spcAft>
                <a:spcPts val="12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8"/>
          <p:cNvSpPr txBox="1">
            <a:spLocks noGrp="1"/>
          </p:cNvSpPr>
          <p:nvPr>
            <p:ph type="title"/>
          </p:nvPr>
        </p:nvSpPr>
        <p:spPr>
          <a:xfrm>
            <a:off x="0" y="162950"/>
            <a:ext cx="8832300" cy="613200"/>
          </a:xfrm>
          <a:prstGeom prst="rect">
            <a:avLst/>
          </a:prstGeom>
        </p:spPr>
        <p:txBody>
          <a:bodyPr spcFirstLastPara="1" wrap="square" lIns="0" tIns="91425" rIns="91425" bIns="91425" anchor="t" anchorCtr="0">
            <a:noAutofit/>
          </a:bodyPr>
          <a:lstStyle/>
          <a:p>
            <a:pPr marL="342900" lvl="0" indent="0" algn="l" rtl="0">
              <a:spcBef>
                <a:spcPts val="0"/>
              </a:spcBef>
              <a:spcAft>
                <a:spcPts val="0"/>
              </a:spcAft>
              <a:buSzPts val="990"/>
              <a:buNone/>
            </a:pPr>
            <a:r>
              <a:rPr lang="en" b="1" u="sng">
                <a:solidFill>
                  <a:schemeClr val="lt2"/>
                </a:solidFill>
              </a:rPr>
              <a:t>Flat Types examples</a:t>
            </a:r>
            <a:endParaRPr b="1" u="sng">
              <a:solidFill>
                <a:schemeClr val="lt2"/>
              </a:solidFill>
            </a:endParaRPr>
          </a:p>
        </p:txBody>
      </p:sp>
      <p:pic>
        <p:nvPicPr>
          <p:cNvPr id="180" name="Google Shape;180;p28">
            <a:hlinkClick r:id="rId3"/>
          </p:cNvPr>
          <p:cNvPicPr preferRelativeResize="0"/>
          <p:nvPr/>
        </p:nvPicPr>
        <p:blipFill>
          <a:blip r:embed="rId4">
            <a:alphaModFix/>
          </a:blip>
          <a:stretch>
            <a:fillRect/>
          </a:stretch>
        </p:blipFill>
        <p:spPr>
          <a:xfrm>
            <a:off x="689338" y="777675"/>
            <a:ext cx="4077206" cy="4051827"/>
          </a:xfrm>
          <a:prstGeom prst="rect">
            <a:avLst/>
          </a:prstGeom>
          <a:noFill/>
          <a:ln w="19050" cap="flat" cmpd="sng">
            <a:solidFill>
              <a:schemeClr val="lt2"/>
            </a:solidFill>
            <a:prstDash val="solid"/>
            <a:round/>
            <a:headEnd type="none" w="sm" len="sm"/>
            <a:tailEnd type="none" w="sm" len="sm"/>
          </a:ln>
        </p:spPr>
      </p:pic>
      <p:pic>
        <p:nvPicPr>
          <p:cNvPr id="181" name="Google Shape;181;p28"/>
          <p:cNvPicPr preferRelativeResize="0"/>
          <p:nvPr/>
        </p:nvPicPr>
        <p:blipFill>
          <a:blip r:embed="rId5">
            <a:alphaModFix/>
          </a:blip>
          <a:stretch>
            <a:fillRect/>
          </a:stretch>
        </p:blipFill>
        <p:spPr>
          <a:xfrm>
            <a:off x="4959920" y="776152"/>
            <a:ext cx="3494741" cy="4051826"/>
          </a:xfrm>
          <a:prstGeom prst="rect">
            <a:avLst/>
          </a:prstGeom>
          <a:noFill/>
          <a:ln w="19050" cap="flat" cmpd="sng">
            <a:solidFill>
              <a:schemeClr val="lt2"/>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9"/>
          <p:cNvSpPr txBox="1">
            <a:spLocks noGrp="1"/>
          </p:cNvSpPr>
          <p:nvPr>
            <p:ph type="title"/>
          </p:nvPr>
        </p:nvSpPr>
        <p:spPr>
          <a:xfrm>
            <a:off x="254400" y="192150"/>
            <a:ext cx="88323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u="sng">
                <a:solidFill>
                  <a:schemeClr val="lt2"/>
                </a:solidFill>
              </a:rPr>
              <a:t>Least Meaningful Feature</a:t>
            </a:r>
            <a:endParaRPr b="1" u="sng">
              <a:solidFill>
                <a:schemeClr val="lt2"/>
              </a:solidFill>
            </a:endParaRPr>
          </a:p>
        </p:txBody>
      </p:sp>
      <p:sp>
        <p:nvSpPr>
          <p:cNvPr id="187" name="Google Shape;187;p29"/>
          <p:cNvSpPr txBox="1">
            <a:spLocks noGrp="1"/>
          </p:cNvSpPr>
          <p:nvPr>
            <p:ph type="body" idx="1"/>
          </p:nvPr>
        </p:nvSpPr>
        <p:spPr>
          <a:xfrm>
            <a:off x="311700" y="1171600"/>
            <a:ext cx="3945300" cy="3397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b="1"/>
              <a:t>Flat_model </a:t>
            </a:r>
            <a:r>
              <a:rPr lang="en" sz="1500"/>
              <a:t>has mostly negative correlation to other features</a:t>
            </a:r>
            <a:endParaRPr sz="1500"/>
          </a:p>
          <a:p>
            <a:pPr marL="457200" lvl="0" indent="-323850" algn="l" rtl="0">
              <a:spcBef>
                <a:spcPts val="0"/>
              </a:spcBef>
              <a:spcAft>
                <a:spcPts val="0"/>
              </a:spcAft>
              <a:buSzPts val="1500"/>
              <a:buChar char="●"/>
            </a:pPr>
            <a:r>
              <a:rPr lang="en" sz="1500" b="1"/>
              <a:t>Different models</a:t>
            </a:r>
            <a:r>
              <a:rPr lang="en" sz="1500"/>
              <a:t>: May represent the same category of flat types.</a:t>
            </a:r>
            <a:endParaRPr sz="1500"/>
          </a:p>
          <a:p>
            <a:pPr marL="457200" lvl="0" indent="-323850" algn="l" rtl="0">
              <a:spcBef>
                <a:spcPts val="0"/>
              </a:spcBef>
              <a:spcAft>
                <a:spcPts val="0"/>
              </a:spcAft>
              <a:buSzPts val="1500"/>
              <a:buChar char="●"/>
            </a:pPr>
            <a:r>
              <a:rPr lang="en" sz="1500" b="1"/>
              <a:t>Market Preferences: </a:t>
            </a:r>
            <a:r>
              <a:rPr lang="en" sz="1500"/>
              <a:t>Buyers’ preferences and demands may be more towards spaciousness and rooms rather that the models. </a:t>
            </a:r>
            <a:endParaRPr sz="1500"/>
          </a:p>
          <a:p>
            <a:pPr marL="457200" lvl="0" indent="-323850" algn="l" rtl="0">
              <a:spcBef>
                <a:spcPts val="0"/>
              </a:spcBef>
              <a:spcAft>
                <a:spcPts val="0"/>
              </a:spcAft>
              <a:buSzPts val="1500"/>
              <a:buChar char="●"/>
            </a:pPr>
            <a:r>
              <a:rPr lang="en" sz="1500" b="1"/>
              <a:t>Other factors: </a:t>
            </a:r>
            <a:r>
              <a:rPr lang="en" sz="1500"/>
              <a:t>Changes to classifications, standardization towards floor area etc.</a:t>
            </a:r>
            <a:endParaRPr sz="1500"/>
          </a:p>
        </p:txBody>
      </p:sp>
      <p:pic>
        <p:nvPicPr>
          <p:cNvPr id="188" name="Google Shape;188;p29"/>
          <p:cNvPicPr preferRelativeResize="0"/>
          <p:nvPr/>
        </p:nvPicPr>
        <p:blipFill>
          <a:blip r:embed="rId3">
            <a:alphaModFix/>
          </a:blip>
          <a:stretch>
            <a:fillRect/>
          </a:stretch>
        </p:blipFill>
        <p:spPr>
          <a:xfrm>
            <a:off x="4257000" y="1171600"/>
            <a:ext cx="4578650" cy="3044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0"/>
          <p:cNvSpPr txBox="1">
            <a:spLocks noGrp="1"/>
          </p:cNvSpPr>
          <p:nvPr>
            <p:ph type="title" idx="4294967295"/>
          </p:nvPr>
        </p:nvSpPr>
        <p:spPr>
          <a:xfrm>
            <a:off x="254400" y="192150"/>
            <a:ext cx="88323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u="sng">
                <a:solidFill>
                  <a:schemeClr val="lt2"/>
                </a:solidFill>
              </a:rPr>
              <a:t>Least Meaningful Feature</a:t>
            </a:r>
            <a:endParaRPr b="1" u="sng">
              <a:solidFill>
                <a:schemeClr val="lt2"/>
              </a:solidFill>
            </a:endParaRPr>
          </a:p>
        </p:txBody>
      </p:sp>
      <p:pic>
        <p:nvPicPr>
          <p:cNvPr id="194" name="Google Shape;194;p30"/>
          <p:cNvPicPr preferRelativeResize="0"/>
          <p:nvPr/>
        </p:nvPicPr>
        <p:blipFill>
          <a:blip r:embed="rId3">
            <a:alphaModFix/>
          </a:blip>
          <a:stretch>
            <a:fillRect/>
          </a:stretch>
        </p:blipFill>
        <p:spPr>
          <a:xfrm>
            <a:off x="5246525" y="277650"/>
            <a:ext cx="3244975" cy="4588201"/>
          </a:xfrm>
          <a:prstGeom prst="rect">
            <a:avLst/>
          </a:prstGeom>
          <a:noFill/>
          <a:ln w="19050" cap="flat" cmpd="sng">
            <a:solidFill>
              <a:schemeClr val="lt2"/>
            </a:solidFill>
            <a:prstDash val="solid"/>
            <a:round/>
            <a:headEnd type="none" w="sm" len="sm"/>
            <a:tailEnd type="none" w="sm" len="sm"/>
          </a:ln>
        </p:spPr>
      </p:pic>
      <p:sp>
        <p:nvSpPr>
          <p:cNvPr id="195" name="Google Shape;195;p30"/>
          <p:cNvSpPr txBox="1"/>
          <p:nvPr/>
        </p:nvSpPr>
        <p:spPr>
          <a:xfrm>
            <a:off x="254400" y="1128125"/>
            <a:ext cx="4300200" cy="7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chemeClr val="hlink"/>
                </a:solidFill>
                <a:latin typeface="Old Standard TT"/>
                <a:ea typeface="Old Standard TT"/>
                <a:cs typeface="Old Standard TT"/>
                <a:sym typeface="Old Standard TT"/>
                <a:hlinkClick r:id="rId4"/>
              </a:rPr>
              <a:t>New Public Housing Model</a:t>
            </a:r>
            <a:r>
              <a:rPr lang="en" sz="1800">
                <a:solidFill>
                  <a:srgbClr val="FF0000"/>
                </a:solidFill>
                <a:latin typeface="Old Standard TT"/>
                <a:ea typeface="Old Standard TT"/>
                <a:cs typeface="Old Standard TT"/>
                <a:sym typeface="Old Standard TT"/>
              </a:rPr>
              <a:t>: Also known as the new BTO classification</a:t>
            </a:r>
            <a:endParaRPr sz="1800">
              <a:solidFill>
                <a:srgbClr val="FF0000"/>
              </a:solidFill>
              <a:latin typeface="Old Standard TT"/>
              <a:ea typeface="Old Standard TT"/>
              <a:cs typeface="Old Standard TT"/>
              <a:sym typeface="Old Standard TT"/>
            </a:endParaRPr>
          </a:p>
          <a:p>
            <a:pPr marL="0" lvl="0" indent="0" algn="l" rtl="0">
              <a:spcBef>
                <a:spcPts val="0"/>
              </a:spcBef>
              <a:spcAft>
                <a:spcPts val="0"/>
              </a:spcAft>
              <a:buNone/>
            </a:pPr>
            <a:endParaRPr sz="1800">
              <a:solidFill>
                <a:srgbClr val="FF0000"/>
              </a:solidFill>
              <a:latin typeface="Old Standard TT"/>
              <a:ea typeface="Old Standard TT"/>
              <a:cs typeface="Old Standard TT"/>
              <a:sym typeface="Old Standard TT"/>
            </a:endParaRPr>
          </a:p>
          <a:p>
            <a:pPr marL="0" lvl="0" indent="0" algn="l" rtl="0">
              <a:spcBef>
                <a:spcPts val="0"/>
              </a:spcBef>
              <a:spcAft>
                <a:spcPts val="0"/>
              </a:spcAft>
              <a:buNone/>
            </a:pPr>
            <a:r>
              <a:rPr lang="en" sz="1800">
                <a:solidFill>
                  <a:srgbClr val="FF0000"/>
                </a:solidFill>
                <a:latin typeface="Old Standard TT"/>
                <a:ea typeface="Old Standard TT"/>
                <a:cs typeface="Old Standard TT"/>
                <a:sym typeface="Old Standard TT"/>
              </a:rPr>
              <a:t>The new classification and Plus model will apply for future BTO projects. No changes will be applied for current for existing HDB flats or booked flats.</a:t>
            </a:r>
            <a:endParaRPr sz="1800">
              <a:solidFill>
                <a:srgbClr val="FF0000"/>
              </a:solidFill>
              <a:latin typeface="Old Standard TT"/>
              <a:ea typeface="Old Standard TT"/>
              <a:cs typeface="Old Standard TT"/>
              <a:sym typeface="Old Standard TT"/>
            </a:endParaRPr>
          </a:p>
          <a:p>
            <a:pPr marL="0" lvl="0" indent="0" algn="l" rtl="0">
              <a:spcBef>
                <a:spcPts val="0"/>
              </a:spcBef>
              <a:spcAft>
                <a:spcPts val="0"/>
              </a:spcAft>
              <a:buNone/>
            </a:pPr>
            <a:endParaRPr sz="1800">
              <a:solidFill>
                <a:schemeClr val="dk1"/>
              </a:solidFill>
              <a:latin typeface="Old Standard TT"/>
              <a:ea typeface="Old Standard TT"/>
              <a:cs typeface="Old Standard TT"/>
              <a:sym typeface="Old Standard TT"/>
            </a:endParaRPr>
          </a:p>
          <a:p>
            <a:pPr marL="0" lvl="0" indent="0" algn="l" rtl="0">
              <a:spcBef>
                <a:spcPts val="0"/>
              </a:spcBef>
              <a:spcAft>
                <a:spcPts val="0"/>
              </a:spcAft>
              <a:buNone/>
            </a:pP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1"/>
          <p:cNvSpPr txBox="1"/>
          <p:nvPr/>
        </p:nvSpPr>
        <p:spPr>
          <a:xfrm>
            <a:off x="0" y="2209350"/>
            <a:ext cx="91440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500" b="1">
                <a:solidFill>
                  <a:schemeClr val="accent2"/>
                </a:solidFill>
                <a:latin typeface="Pacifico"/>
                <a:ea typeface="Pacifico"/>
                <a:cs typeface="Pacifico"/>
                <a:sym typeface="Pacifico"/>
              </a:rPr>
              <a:t>Tableau / Dashboard Explanation</a:t>
            </a:r>
            <a:endParaRPr sz="4500" b="1">
              <a:solidFill>
                <a:schemeClr val="accent2"/>
              </a:solidFill>
              <a:latin typeface="Pacifico"/>
              <a:ea typeface="Pacifico"/>
              <a:cs typeface="Pacifico"/>
              <a:sym typeface="Pacifico"/>
            </a:endParaRPr>
          </a:p>
        </p:txBody>
      </p:sp>
      <p:sp>
        <p:nvSpPr>
          <p:cNvPr id="201" name="Google Shape;201;p31"/>
          <p:cNvSpPr txBox="1">
            <a:spLocks noGrp="1"/>
          </p:cNvSpPr>
          <p:nvPr>
            <p:ph type="title"/>
          </p:nvPr>
        </p:nvSpPr>
        <p:spPr>
          <a:xfrm>
            <a:off x="0" y="1780500"/>
            <a:ext cx="9144000" cy="158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4500" b="1">
                <a:latin typeface="Pacifico"/>
                <a:ea typeface="Pacifico"/>
                <a:cs typeface="Pacifico"/>
                <a:sym typeface="Pacifico"/>
              </a:rPr>
              <a:t>Tableau / Dashboard Explanation</a:t>
            </a:r>
            <a:endParaRPr sz="4500" b="1">
              <a:latin typeface="Pacifico"/>
              <a:ea typeface="Pacifico"/>
              <a:cs typeface="Pacifico"/>
              <a:sym typeface="Pacific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262800" y="1721700"/>
            <a:ext cx="8618400" cy="1700100"/>
          </a:xfrm>
          <a:prstGeom prst="rect">
            <a:avLst/>
          </a:prstGeom>
        </p:spPr>
        <p:txBody>
          <a:bodyPr spcFirstLastPara="1" wrap="square" lIns="91425" tIns="91425" rIns="91425" bIns="91425" anchor="ctr" anchorCtr="0">
            <a:normAutofit/>
          </a:bodyPr>
          <a:lstStyle/>
          <a:p>
            <a:pPr marL="0" lvl="0" indent="0" algn="ctr" rtl="0">
              <a:lnSpc>
                <a:spcPct val="115000"/>
              </a:lnSpc>
              <a:spcBef>
                <a:spcPts val="0"/>
              </a:spcBef>
              <a:spcAft>
                <a:spcPts val="1200"/>
              </a:spcAft>
              <a:buClr>
                <a:schemeClr val="dk1"/>
              </a:buClr>
              <a:buSzPts val="1100"/>
              <a:buFont typeface="Arial"/>
              <a:buNone/>
            </a:pPr>
            <a:r>
              <a:rPr lang="en" sz="5700" b="1">
                <a:solidFill>
                  <a:schemeClr val="accent2"/>
                </a:solidFill>
                <a:latin typeface="Pacifico"/>
                <a:ea typeface="Pacifico"/>
                <a:cs typeface="Pacifico"/>
                <a:sym typeface="Pacifico"/>
              </a:rPr>
              <a:t>Problem Statement</a:t>
            </a:r>
            <a:endParaRPr sz="8700" b="1">
              <a:solidFill>
                <a:schemeClr val="accent2"/>
              </a:solidFill>
              <a:latin typeface="Pacifico"/>
              <a:ea typeface="Pacifico"/>
              <a:cs typeface="Pacifico"/>
              <a:sym typeface="Pacifico"/>
            </a:endParaRPr>
          </a:p>
        </p:txBody>
      </p:sp>
      <p:sp>
        <p:nvSpPr>
          <p:cNvPr id="69" name="Google Shape;69;p14"/>
          <p:cNvSpPr txBox="1">
            <a:spLocks noGrp="1"/>
          </p:cNvSpPr>
          <p:nvPr>
            <p:ph type="title"/>
          </p:nvPr>
        </p:nvSpPr>
        <p:spPr>
          <a:xfrm>
            <a:off x="262800" y="1653950"/>
            <a:ext cx="8618400" cy="1700100"/>
          </a:xfrm>
          <a:prstGeom prst="rect">
            <a:avLst/>
          </a:prstGeom>
        </p:spPr>
        <p:txBody>
          <a:bodyPr spcFirstLastPara="1" wrap="square" lIns="91425" tIns="91425" rIns="91425" bIns="91425" anchor="ctr" anchorCtr="0">
            <a:normAutofit/>
          </a:bodyPr>
          <a:lstStyle/>
          <a:p>
            <a:pPr marL="0" lvl="0" indent="0" algn="ctr" rtl="0">
              <a:lnSpc>
                <a:spcPct val="115000"/>
              </a:lnSpc>
              <a:spcBef>
                <a:spcPts val="0"/>
              </a:spcBef>
              <a:spcAft>
                <a:spcPts val="1200"/>
              </a:spcAft>
              <a:buClr>
                <a:schemeClr val="dk1"/>
              </a:buClr>
              <a:buSzPts val="1100"/>
              <a:buFont typeface="Arial"/>
              <a:buNone/>
            </a:pPr>
            <a:r>
              <a:rPr lang="en" sz="5700" b="1">
                <a:latin typeface="Pacifico"/>
                <a:ea typeface="Pacifico"/>
                <a:cs typeface="Pacifico"/>
                <a:sym typeface="Pacifico"/>
              </a:rPr>
              <a:t>Problem Statement</a:t>
            </a:r>
            <a:endParaRPr sz="8700" b="1">
              <a:latin typeface="Pacifico"/>
              <a:ea typeface="Pacifico"/>
              <a:cs typeface="Pacifico"/>
              <a:sym typeface="Pacific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txBox="1"/>
          <p:nvPr/>
        </p:nvSpPr>
        <p:spPr>
          <a:xfrm>
            <a:off x="846963" y="58300"/>
            <a:ext cx="7328700" cy="6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u="sng">
                <a:solidFill>
                  <a:schemeClr val="lt2"/>
                </a:solidFill>
                <a:latin typeface="Old Standard TT"/>
                <a:ea typeface="Old Standard TT"/>
                <a:cs typeface="Old Standard TT"/>
                <a:sym typeface="Old Standard TT"/>
              </a:rPr>
              <a:t>DASHBOARD OVERVIEW</a:t>
            </a:r>
            <a:endParaRPr sz="3000" b="1" u="sng">
              <a:solidFill>
                <a:schemeClr val="lt2"/>
              </a:solidFill>
              <a:latin typeface="Old Standard TT"/>
              <a:ea typeface="Old Standard TT"/>
              <a:cs typeface="Old Standard TT"/>
              <a:sym typeface="Old Standard TT"/>
            </a:endParaRPr>
          </a:p>
        </p:txBody>
      </p:sp>
      <p:sp>
        <p:nvSpPr>
          <p:cNvPr id="207" name="Google Shape;207;p32"/>
          <p:cNvSpPr/>
          <p:nvPr/>
        </p:nvSpPr>
        <p:spPr>
          <a:xfrm>
            <a:off x="0" y="0"/>
            <a:ext cx="139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ld Standard TT"/>
              <a:ea typeface="Old Standard TT"/>
              <a:cs typeface="Old Standard TT"/>
              <a:sym typeface="Old Standard TT"/>
            </a:endParaRPr>
          </a:p>
        </p:txBody>
      </p:sp>
      <p:sp>
        <p:nvSpPr>
          <p:cNvPr id="208" name="Google Shape;208;p32"/>
          <p:cNvSpPr/>
          <p:nvPr/>
        </p:nvSpPr>
        <p:spPr>
          <a:xfrm>
            <a:off x="9004200" y="0"/>
            <a:ext cx="139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ld Standard TT"/>
              <a:ea typeface="Old Standard TT"/>
              <a:cs typeface="Old Standard TT"/>
              <a:sym typeface="Old Standard TT"/>
            </a:endParaRPr>
          </a:p>
        </p:txBody>
      </p:sp>
      <p:grpSp>
        <p:nvGrpSpPr>
          <p:cNvPr id="209" name="Google Shape;209;p32"/>
          <p:cNvGrpSpPr/>
          <p:nvPr/>
        </p:nvGrpSpPr>
        <p:grpSpPr>
          <a:xfrm>
            <a:off x="416850" y="688000"/>
            <a:ext cx="8310300" cy="4261200"/>
            <a:chOff x="403925" y="802575"/>
            <a:chExt cx="8310300" cy="4261200"/>
          </a:xfrm>
        </p:grpSpPr>
        <p:sp>
          <p:nvSpPr>
            <p:cNvPr id="210" name="Google Shape;210;p32"/>
            <p:cNvSpPr/>
            <p:nvPr/>
          </p:nvSpPr>
          <p:spPr>
            <a:xfrm>
              <a:off x="403925" y="802575"/>
              <a:ext cx="8310300" cy="426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ld Standard TT"/>
                <a:ea typeface="Old Standard TT"/>
                <a:cs typeface="Old Standard TT"/>
                <a:sym typeface="Old Standard TT"/>
              </a:endParaRPr>
            </a:p>
          </p:txBody>
        </p:sp>
        <p:pic>
          <p:nvPicPr>
            <p:cNvPr id="211" name="Google Shape;211;p32"/>
            <p:cNvPicPr preferRelativeResize="0"/>
            <p:nvPr/>
          </p:nvPicPr>
          <p:blipFill>
            <a:blip r:embed="rId3">
              <a:alphaModFix/>
            </a:blip>
            <a:stretch>
              <a:fillRect/>
            </a:stretch>
          </p:blipFill>
          <p:spPr>
            <a:xfrm>
              <a:off x="474450" y="855988"/>
              <a:ext cx="8195098" cy="4154374"/>
            </a:xfrm>
            <a:prstGeom prst="rect">
              <a:avLst/>
            </a:prstGeom>
            <a:noFill/>
            <a:ln w="28575" cap="flat" cmpd="sng">
              <a:solidFill>
                <a:schemeClr val="dk2"/>
              </a:solidFill>
              <a:prstDash val="solid"/>
              <a:round/>
              <a:headEnd type="none" w="sm" len="sm"/>
              <a:tailEnd type="none" w="sm" len="sm"/>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3"/>
          <p:cNvSpPr txBox="1">
            <a:spLocks noGrp="1"/>
          </p:cNvSpPr>
          <p:nvPr>
            <p:ph type="title"/>
          </p:nvPr>
        </p:nvSpPr>
        <p:spPr>
          <a:xfrm>
            <a:off x="0" y="1823000"/>
            <a:ext cx="9144000" cy="158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4500" b="1">
                <a:solidFill>
                  <a:schemeClr val="accent2"/>
                </a:solidFill>
                <a:latin typeface="Pacifico"/>
                <a:ea typeface="Pacifico"/>
                <a:cs typeface="Pacifico"/>
                <a:sym typeface="Pacifico"/>
              </a:rPr>
              <a:t>Breaking down of the dashboard</a:t>
            </a:r>
            <a:endParaRPr sz="4500" b="1">
              <a:solidFill>
                <a:schemeClr val="accent2"/>
              </a:solidFill>
              <a:latin typeface="Pacifico"/>
              <a:ea typeface="Pacifico"/>
              <a:cs typeface="Pacifico"/>
              <a:sym typeface="Pacifico"/>
            </a:endParaRPr>
          </a:p>
        </p:txBody>
      </p:sp>
      <p:sp>
        <p:nvSpPr>
          <p:cNvPr id="217" name="Google Shape;217;p33"/>
          <p:cNvSpPr txBox="1">
            <a:spLocks noGrp="1"/>
          </p:cNvSpPr>
          <p:nvPr>
            <p:ph type="title"/>
          </p:nvPr>
        </p:nvSpPr>
        <p:spPr>
          <a:xfrm>
            <a:off x="0" y="1780500"/>
            <a:ext cx="9144000" cy="158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4500" b="1">
                <a:latin typeface="Pacifico"/>
                <a:ea typeface="Pacifico"/>
                <a:cs typeface="Pacifico"/>
                <a:sym typeface="Pacifico"/>
              </a:rPr>
              <a:t>Breaking down of the dashboard</a:t>
            </a:r>
            <a:endParaRPr sz="4500" b="1">
              <a:latin typeface="Pacifico"/>
              <a:ea typeface="Pacifico"/>
              <a:cs typeface="Pacifico"/>
              <a:sym typeface="Pacific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body" idx="4294967295"/>
          </p:nvPr>
        </p:nvSpPr>
        <p:spPr>
          <a:xfrm>
            <a:off x="3248900" y="1063100"/>
            <a:ext cx="5681100" cy="1174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 sz="2400" b="1" u="sng">
                <a:solidFill>
                  <a:schemeClr val="lt2"/>
                </a:solidFill>
              </a:rPr>
              <a:t>Line Graph</a:t>
            </a:r>
            <a:r>
              <a:rPr lang="en" sz="2400" b="1">
                <a:solidFill>
                  <a:schemeClr val="lt2"/>
                </a:solidFill>
              </a:rPr>
              <a:t> </a:t>
            </a:r>
            <a:br>
              <a:rPr lang="en" sz="2400" b="1">
                <a:solidFill>
                  <a:schemeClr val="lt2"/>
                </a:solidFill>
              </a:rPr>
            </a:br>
            <a:r>
              <a:rPr lang="en"/>
              <a:t>Used to help understand resale flat market trends, whether it is rising / falling in demands</a:t>
            </a:r>
            <a:endParaRPr/>
          </a:p>
        </p:txBody>
      </p:sp>
      <p:sp>
        <p:nvSpPr>
          <p:cNvPr id="223" name="Google Shape;223;p34"/>
          <p:cNvSpPr txBox="1">
            <a:spLocks noGrp="1"/>
          </p:cNvSpPr>
          <p:nvPr>
            <p:ph type="body" idx="4294967295"/>
          </p:nvPr>
        </p:nvSpPr>
        <p:spPr>
          <a:xfrm>
            <a:off x="3974225" y="2686350"/>
            <a:ext cx="5076600" cy="2356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400" b="1" u="sng">
                <a:solidFill>
                  <a:schemeClr val="lt2"/>
                </a:solidFill>
              </a:rPr>
              <a:t>Bar Graph</a:t>
            </a:r>
            <a:br>
              <a:rPr lang="en" sz="2400" b="1" u="sng">
                <a:solidFill>
                  <a:schemeClr val="lt2"/>
                </a:solidFill>
              </a:rPr>
            </a:br>
            <a:r>
              <a:rPr lang="en"/>
              <a:t>To allow for comparison between the different storeys that the flats are on and the median pricing for that storey range. </a:t>
            </a:r>
            <a:endParaRPr/>
          </a:p>
        </p:txBody>
      </p:sp>
      <p:sp>
        <p:nvSpPr>
          <p:cNvPr id="224" name="Google Shape;224;p34"/>
          <p:cNvSpPr txBox="1">
            <a:spLocks noGrp="1"/>
          </p:cNvSpPr>
          <p:nvPr>
            <p:ph type="body" idx="4294967295"/>
          </p:nvPr>
        </p:nvSpPr>
        <p:spPr>
          <a:xfrm>
            <a:off x="5061900" y="100575"/>
            <a:ext cx="4082100" cy="6855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r>
              <a:rPr lang="en" sz="9707" b="1" u="sng">
                <a:solidFill>
                  <a:schemeClr val="lt2"/>
                </a:solidFill>
              </a:rPr>
              <a:t>Filter</a:t>
            </a:r>
            <a:r>
              <a:rPr lang="en" sz="7307"/>
              <a:t> </a:t>
            </a:r>
            <a:br>
              <a:rPr lang="en" sz="7307"/>
            </a:br>
            <a:r>
              <a:rPr lang="en" sz="7307"/>
              <a:t>To allow showing of more specific data in the dashboard. </a:t>
            </a:r>
            <a:endParaRPr/>
          </a:p>
        </p:txBody>
      </p:sp>
      <p:grpSp>
        <p:nvGrpSpPr>
          <p:cNvPr id="225" name="Google Shape;225;p34"/>
          <p:cNvGrpSpPr/>
          <p:nvPr/>
        </p:nvGrpSpPr>
        <p:grpSpPr>
          <a:xfrm>
            <a:off x="224102" y="2686316"/>
            <a:ext cx="3428509" cy="2356576"/>
            <a:chOff x="74025" y="2716575"/>
            <a:chExt cx="2885950" cy="1983650"/>
          </a:xfrm>
        </p:grpSpPr>
        <p:pic>
          <p:nvPicPr>
            <p:cNvPr id="226" name="Google Shape;226;p34"/>
            <p:cNvPicPr preferRelativeResize="0"/>
            <p:nvPr/>
          </p:nvPicPr>
          <p:blipFill>
            <a:blip r:embed="rId3">
              <a:alphaModFix/>
            </a:blip>
            <a:stretch>
              <a:fillRect/>
            </a:stretch>
          </p:blipFill>
          <p:spPr>
            <a:xfrm>
              <a:off x="74025" y="2716575"/>
              <a:ext cx="2316125" cy="1983650"/>
            </a:xfrm>
            <a:prstGeom prst="rect">
              <a:avLst/>
            </a:prstGeom>
            <a:noFill/>
            <a:ln w="19050" cap="flat" cmpd="sng">
              <a:solidFill>
                <a:schemeClr val="lt2"/>
              </a:solidFill>
              <a:prstDash val="solid"/>
              <a:round/>
              <a:headEnd type="none" w="sm" len="sm"/>
              <a:tailEnd type="none" w="sm" len="sm"/>
            </a:ln>
          </p:spPr>
        </p:pic>
        <p:pic>
          <p:nvPicPr>
            <p:cNvPr id="227" name="Google Shape;227;p34"/>
            <p:cNvPicPr preferRelativeResize="0"/>
            <p:nvPr/>
          </p:nvPicPr>
          <p:blipFill>
            <a:blip r:embed="rId4">
              <a:alphaModFix/>
            </a:blip>
            <a:stretch>
              <a:fillRect/>
            </a:stretch>
          </p:blipFill>
          <p:spPr>
            <a:xfrm>
              <a:off x="2390150" y="2716587"/>
              <a:ext cx="569825" cy="1983637"/>
            </a:xfrm>
            <a:prstGeom prst="rect">
              <a:avLst/>
            </a:prstGeom>
            <a:noFill/>
            <a:ln w="19050" cap="flat" cmpd="sng">
              <a:solidFill>
                <a:schemeClr val="lt2"/>
              </a:solidFill>
              <a:prstDash val="solid"/>
              <a:round/>
              <a:headEnd type="none" w="sm" len="sm"/>
              <a:tailEnd type="none" w="sm" len="sm"/>
            </a:ln>
          </p:spPr>
        </p:pic>
      </p:grpSp>
      <p:pic>
        <p:nvPicPr>
          <p:cNvPr id="228" name="Google Shape;228;p34"/>
          <p:cNvPicPr preferRelativeResize="0"/>
          <p:nvPr/>
        </p:nvPicPr>
        <p:blipFill>
          <a:blip r:embed="rId5">
            <a:alphaModFix/>
          </a:blip>
          <a:stretch>
            <a:fillRect/>
          </a:stretch>
        </p:blipFill>
        <p:spPr>
          <a:xfrm>
            <a:off x="224100" y="1034600"/>
            <a:ext cx="2854526" cy="1231200"/>
          </a:xfrm>
          <a:prstGeom prst="rect">
            <a:avLst/>
          </a:prstGeom>
          <a:noFill/>
          <a:ln w="19050" cap="flat" cmpd="sng">
            <a:solidFill>
              <a:schemeClr val="lt2"/>
            </a:solidFill>
            <a:prstDash val="solid"/>
            <a:round/>
            <a:headEnd type="none" w="sm" len="sm"/>
            <a:tailEnd type="none" w="sm" len="sm"/>
          </a:ln>
        </p:spPr>
      </p:pic>
      <p:pic>
        <p:nvPicPr>
          <p:cNvPr id="229" name="Google Shape;229;p34"/>
          <p:cNvPicPr preferRelativeResize="0"/>
          <p:nvPr/>
        </p:nvPicPr>
        <p:blipFill>
          <a:blip r:embed="rId6">
            <a:alphaModFix/>
          </a:blip>
          <a:stretch>
            <a:fillRect/>
          </a:stretch>
        </p:blipFill>
        <p:spPr>
          <a:xfrm>
            <a:off x="224100" y="165750"/>
            <a:ext cx="3847874" cy="555125"/>
          </a:xfrm>
          <a:prstGeom prst="rect">
            <a:avLst/>
          </a:prstGeom>
          <a:noFill/>
          <a:ln w="19050" cap="flat" cmpd="sng">
            <a:solidFill>
              <a:schemeClr val="lt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txBox="1">
            <a:spLocks noGrp="1"/>
          </p:cNvSpPr>
          <p:nvPr>
            <p:ph type="body" idx="4294967295"/>
          </p:nvPr>
        </p:nvSpPr>
        <p:spPr>
          <a:xfrm>
            <a:off x="213200" y="3312375"/>
            <a:ext cx="4167600" cy="172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a:p>
            <a:pPr marL="0" lvl="0" indent="0" algn="r" rtl="0">
              <a:spcBef>
                <a:spcPts val="1200"/>
              </a:spcBef>
              <a:spcAft>
                <a:spcPts val="0"/>
              </a:spcAft>
              <a:buNone/>
            </a:pPr>
            <a:r>
              <a:rPr lang="en" sz="2000" b="1" u="sng">
                <a:solidFill>
                  <a:schemeClr val="lt2"/>
                </a:solidFill>
              </a:rPr>
              <a:t>Pie chart</a:t>
            </a:r>
            <a:br>
              <a:rPr lang="en" sz="2400" b="1" u="sng">
                <a:solidFill>
                  <a:schemeClr val="lt2"/>
                </a:solidFill>
              </a:rPr>
            </a:br>
            <a:r>
              <a:rPr lang="en" sz="1600"/>
              <a:t>To show the different transaction volumes of the different flat types in the resale e.g </a:t>
            </a:r>
            <a:endParaRPr sz="1600"/>
          </a:p>
          <a:p>
            <a:pPr marL="0" lvl="0" indent="0" algn="r" rtl="0">
              <a:spcBef>
                <a:spcPts val="1200"/>
              </a:spcBef>
              <a:spcAft>
                <a:spcPts val="1200"/>
              </a:spcAft>
              <a:buNone/>
            </a:pPr>
            <a:r>
              <a:rPr lang="en" sz="1600"/>
              <a:t>4 Room Flat - 11,309 transacted units</a:t>
            </a:r>
            <a:r>
              <a:rPr lang="en"/>
              <a:t> </a:t>
            </a:r>
            <a:endParaRPr/>
          </a:p>
        </p:txBody>
      </p:sp>
      <p:sp>
        <p:nvSpPr>
          <p:cNvPr id="235" name="Google Shape;235;p35"/>
          <p:cNvSpPr txBox="1">
            <a:spLocks noGrp="1"/>
          </p:cNvSpPr>
          <p:nvPr>
            <p:ph type="body" idx="4294967295"/>
          </p:nvPr>
        </p:nvSpPr>
        <p:spPr>
          <a:xfrm>
            <a:off x="2892500" y="217675"/>
            <a:ext cx="6096600" cy="2384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b="1" u="sng">
                <a:solidFill>
                  <a:schemeClr val="lt2"/>
                </a:solidFill>
              </a:rPr>
              <a:t>Top ( ) and bottom ( ) of towns in Singapore</a:t>
            </a:r>
            <a:br>
              <a:rPr lang="en" sz="2400">
                <a:solidFill>
                  <a:schemeClr val="lt2"/>
                </a:solidFill>
              </a:rPr>
            </a:br>
            <a:r>
              <a:rPr lang="en" sz="1600"/>
              <a:t>To show the comparison between selected top and bottom median resale flats pricing to help allow for better prediction in pricing of the housing’s resale value in a town</a:t>
            </a:r>
            <a:endParaRPr sz="1600"/>
          </a:p>
        </p:txBody>
      </p:sp>
      <p:pic>
        <p:nvPicPr>
          <p:cNvPr id="236" name="Google Shape;236;p35"/>
          <p:cNvPicPr preferRelativeResize="0"/>
          <p:nvPr/>
        </p:nvPicPr>
        <p:blipFill rotWithShape="1">
          <a:blip r:embed="rId3">
            <a:alphaModFix/>
          </a:blip>
          <a:srcRect/>
          <a:stretch/>
        </p:blipFill>
        <p:spPr>
          <a:xfrm>
            <a:off x="213200" y="217650"/>
            <a:ext cx="2416900" cy="2768150"/>
          </a:xfrm>
          <a:prstGeom prst="rect">
            <a:avLst/>
          </a:prstGeom>
          <a:noFill/>
          <a:ln w="19050" cap="flat" cmpd="sng">
            <a:solidFill>
              <a:schemeClr val="lt2"/>
            </a:solidFill>
            <a:prstDash val="solid"/>
            <a:round/>
            <a:headEnd type="none" w="sm" len="sm"/>
            <a:tailEnd type="none" w="sm" len="sm"/>
          </a:ln>
        </p:spPr>
      </p:pic>
      <p:pic>
        <p:nvPicPr>
          <p:cNvPr id="237" name="Google Shape;237;p35"/>
          <p:cNvPicPr preferRelativeResize="0"/>
          <p:nvPr/>
        </p:nvPicPr>
        <p:blipFill>
          <a:blip r:embed="rId4">
            <a:alphaModFix/>
          </a:blip>
          <a:stretch>
            <a:fillRect/>
          </a:stretch>
        </p:blipFill>
        <p:spPr>
          <a:xfrm>
            <a:off x="4625650" y="2764200"/>
            <a:ext cx="3515300" cy="2274350"/>
          </a:xfrm>
          <a:prstGeom prst="rect">
            <a:avLst/>
          </a:prstGeom>
          <a:noFill/>
          <a:ln w="19050" cap="flat" cmpd="sng">
            <a:solidFill>
              <a:schemeClr val="lt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6"/>
          <p:cNvSpPr txBox="1">
            <a:spLocks noGrp="1"/>
          </p:cNvSpPr>
          <p:nvPr>
            <p:ph type="body" idx="4294967295"/>
          </p:nvPr>
        </p:nvSpPr>
        <p:spPr>
          <a:xfrm>
            <a:off x="137475" y="803000"/>
            <a:ext cx="2906700" cy="23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Show Proximity to nearest:</a:t>
            </a:r>
            <a:endParaRPr/>
          </a:p>
          <a:p>
            <a:pPr marL="457200" lvl="0" indent="-342900" algn="l" rtl="0">
              <a:spcBef>
                <a:spcPts val="1200"/>
              </a:spcBef>
              <a:spcAft>
                <a:spcPts val="0"/>
              </a:spcAft>
              <a:buSzPts val="1800"/>
              <a:buChar char="●"/>
            </a:pPr>
            <a:r>
              <a:rPr lang="en"/>
              <a:t>MRT </a:t>
            </a:r>
            <a:endParaRPr/>
          </a:p>
          <a:p>
            <a:pPr marL="457200" lvl="0" indent="-342900" algn="l" rtl="0">
              <a:spcBef>
                <a:spcPts val="0"/>
              </a:spcBef>
              <a:spcAft>
                <a:spcPts val="0"/>
              </a:spcAft>
              <a:buSzPts val="1800"/>
              <a:buChar char="●"/>
            </a:pPr>
            <a:r>
              <a:rPr lang="en"/>
              <a:t>Supermarket</a:t>
            </a:r>
            <a:endParaRPr/>
          </a:p>
          <a:p>
            <a:pPr marL="457200" lvl="0" indent="-342900" algn="l" rtl="0">
              <a:spcBef>
                <a:spcPts val="0"/>
              </a:spcBef>
              <a:spcAft>
                <a:spcPts val="0"/>
              </a:spcAft>
              <a:buSzPts val="1800"/>
              <a:buChar char="●"/>
            </a:pPr>
            <a:r>
              <a:rPr lang="en"/>
              <a:t>Library</a:t>
            </a:r>
            <a:endParaRPr/>
          </a:p>
          <a:p>
            <a:pPr marL="457200" lvl="0" indent="-342900" algn="l" rtl="0">
              <a:spcBef>
                <a:spcPts val="0"/>
              </a:spcBef>
              <a:spcAft>
                <a:spcPts val="0"/>
              </a:spcAft>
              <a:buSzPts val="1800"/>
              <a:buChar char="●"/>
            </a:pPr>
            <a:r>
              <a:rPr lang="en"/>
              <a:t>Schools</a:t>
            </a:r>
            <a:endParaRPr/>
          </a:p>
          <a:p>
            <a:pPr marL="457200" lvl="0" indent="-342900" algn="l" rtl="0">
              <a:spcBef>
                <a:spcPts val="0"/>
              </a:spcBef>
              <a:spcAft>
                <a:spcPts val="0"/>
              </a:spcAft>
              <a:buSzPts val="1800"/>
              <a:buChar char="●"/>
            </a:pPr>
            <a:r>
              <a:rPr lang="en"/>
              <a:t>Other Amenities</a:t>
            </a:r>
            <a:endParaRPr/>
          </a:p>
          <a:p>
            <a:pPr marL="0" lvl="0" indent="0" algn="l" rtl="0">
              <a:spcBef>
                <a:spcPts val="1200"/>
              </a:spcBef>
              <a:spcAft>
                <a:spcPts val="1200"/>
              </a:spcAft>
              <a:buNone/>
            </a:pPr>
            <a:endParaRPr b="1"/>
          </a:p>
        </p:txBody>
      </p:sp>
      <p:sp>
        <p:nvSpPr>
          <p:cNvPr id="243" name="Google Shape;243;p36"/>
          <p:cNvSpPr txBox="1">
            <a:spLocks noGrp="1"/>
          </p:cNvSpPr>
          <p:nvPr>
            <p:ph type="body" idx="4294967295"/>
          </p:nvPr>
        </p:nvSpPr>
        <p:spPr>
          <a:xfrm>
            <a:off x="137475" y="426975"/>
            <a:ext cx="2906700" cy="492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000" b="1" u="sng">
                <a:solidFill>
                  <a:schemeClr val="lt2"/>
                </a:solidFill>
              </a:rPr>
              <a:t>Map</a:t>
            </a:r>
            <a:endParaRPr sz="2000" b="1" u="sng">
              <a:solidFill>
                <a:schemeClr val="lt2"/>
              </a:solidFill>
            </a:endParaRPr>
          </a:p>
        </p:txBody>
      </p:sp>
      <p:sp>
        <p:nvSpPr>
          <p:cNvPr id="244" name="Google Shape;244;p36"/>
          <p:cNvSpPr txBox="1"/>
          <p:nvPr/>
        </p:nvSpPr>
        <p:spPr>
          <a:xfrm>
            <a:off x="125850" y="3790550"/>
            <a:ext cx="88923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latin typeface="Old Standard TT"/>
                <a:ea typeface="Old Standard TT"/>
                <a:cs typeface="Old Standard TT"/>
                <a:sym typeface="Old Standard TT"/>
              </a:rPr>
              <a:t>To help visualise the difference in pricing of the houses based on the surrounding amenities, facilities and the distance between them and the houses</a:t>
            </a:r>
            <a:endParaRPr/>
          </a:p>
        </p:txBody>
      </p:sp>
      <p:sp>
        <p:nvSpPr>
          <p:cNvPr id="245" name="Google Shape;245;p36"/>
          <p:cNvSpPr/>
          <p:nvPr/>
        </p:nvSpPr>
        <p:spPr>
          <a:xfrm>
            <a:off x="3115775" y="370925"/>
            <a:ext cx="5902500" cy="321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ld Standard TT"/>
              <a:ea typeface="Old Standard TT"/>
              <a:cs typeface="Old Standard TT"/>
              <a:sym typeface="Old Standard TT"/>
            </a:endParaRPr>
          </a:p>
        </p:txBody>
      </p:sp>
      <p:pic>
        <p:nvPicPr>
          <p:cNvPr id="246" name="Google Shape;246;p36"/>
          <p:cNvPicPr preferRelativeResize="0"/>
          <p:nvPr/>
        </p:nvPicPr>
        <p:blipFill>
          <a:blip r:embed="rId3">
            <a:alphaModFix/>
          </a:blip>
          <a:stretch>
            <a:fillRect/>
          </a:stretch>
        </p:blipFill>
        <p:spPr>
          <a:xfrm>
            <a:off x="3177600" y="426975"/>
            <a:ext cx="5774076" cy="3109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p:nvPr/>
        </p:nvSpPr>
        <p:spPr>
          <a:xfrm>
            <a:off x="0" y="766550"/>
            <a:ext cx="9144000" cy="437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ld Standard TT"/>
              <a:ea typeface="Old Standard TT"/>
              <a:cs typeface="Old Standard TT"/>
              <a:sym typeface="Old Standard TT"/>
            </a:endParaRPr>
          </a:p>
        </p:txBody>
      </p:sp>
      <p:sp>
        <p:nvSpPr>
          <p:cNvPr id="252" name="Google Shape;252;p37"/>
          <p:cNvSpPr txBox="1">
            <a:spLocks noGrp="1"/>
          </p:cNvSpPr>
          <p:nvPr>
            <p:ph type="body" idx="4294967295"/>
          </p:nvPr>
        </p:nvSpPr>
        <p:spPr>
          <a:xfrm>
            <a:off x="0" y="0"/>
            <a:ext cx="9144000" cy="8211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3500" b="1" u="sng">
                <a:solidFill>
                  <a:schemeClr val="lt2"/>
                </a:solidFill>
              </a:rPr>
              <a:t>Map</a:t>
            </a:r>
            <a:endParaRPr sz="3500" b="1" u="sng">
              <a:solidFill>
                <a:schemeClr val="lt2"/>
              </a:solidFill>
            </a:endParaRPr>
          </a:p>
        </p:txBody>
      </p:sp>
      <p:pic>
        <p:nvPicPr>
          <p:cNvPr id="253" name="Google Shape;253;p37"/>
          <p:cNvPicPr preferRelativeResize="0"/>
          <p:nvPr/>
        </p:nvPicPr>
        <p:blipFill>
          <a:blip r:embed="rId3">
            <a:alphaModFix/>
          </a:blip>
          <a:stretch>
            <a:fillRect/>
          </a:stretch>
        </p:blipFill>
        <p:spPr>
          <a:xfrm>
            <a:off x="61825" y="821100"/>
            <a:ext cx="9025849" cy="4260575"/>
          </a:xfrm>
          <a:prstGeom prst="rect">
            <a:avLst/>
          </a:prstGeom>
          <a:noFill/>
          <a:ln>
            <a:noFill/>
          </a:ln>
        </p:spPr>
      </p:pic>
      <p:sp>
        <p:nvSpPr>
          <p:cNvPr id="254" name="Google Shape;254;p37"/>
          <p:cNvSpPr/>
          <p:nvPr/>
        </p:nvSpPr>
        <p:spPr>
          <a:xfrm>
            <a:off x="2725023" y="2549885"/>
            <a:ext cx="144300" cy="129000"/>
          </a:xfrm>
          <a:prstGeom prst="halfFrame">
            <a:avLst>
              <a:gd name="adj1" fmla="val 41661"/>
              <a:gd name="adj2" fmla="val 52771"/>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ld Standard TT"/>
              <a:ea typeface="Old Standard TT"/>
              <a:cs typeface="Old Standard TT"/>
              <a:sym typeface="Old Standard TT"/>
            </a:endParaRPr>
          </a:p>
        </p:txBody>
      </p:sp>
      <p:pic>
        <p:nvPicPr>
          <p:cNvPr id="255" name="Google Shape;255;p37"/>
          <p:cNvPicPr preferRelativeResize="0"/>
          <p:nvPr/>
        </p:nvPicPr>
        <p:blipFill>
          <a:blip r:embed="rId4">
            <a:alphaModFix/>
          </a:blip>
          <a:stretch>
            <a:fillRect/>
          </a:stretch>
        </p:blipFill>
        <p:spPr>
          <a:xfrm>
            <a:off x="2797925" y="2343600"/>
            <a:ext cx="1846776" cy="884191"/>
          </a:xfrm>
          <a:prstGeom prst="rect">
            <a:avLst/>
          </a:prstGeom>
          <a:noFill/>
          <a:ln w="9525" cap="flat" cmpd="sng">
            <a:solidFill>
              <a:srgbClr val="D9D9D9"/>
            </a:solidFill>
            <a:prstDash val="solid"/>
            <a:round/>
            <a:headEnd type="none" w="sm" len="sm"/>
            <a:tailEnd type="none" w="sm" len="sm"/>
          </a:ln>
        </p:spPr>
      </p:pic>
      <p:sp>
        <p:nvSpPr>
          <p:cNvPr id="256" name="Google Shape;256;p37"/>
          <p:cNvSpPr/>
          <p:nvPr/>
        </p:nvSpPr>
        <p:spPr>
          <a:xfrm rot="-8076044">
            <a:off x="7079300" y="2896290"/>
            <a:ext cx="121767" cy="117522"/>
          </a:xfrm>
          <a:prstGeom prst="halfFrame">
            <a:avLst>
              <a:gd name="adj1" fmla="val 49069"/>
              <a:gd name="adj2" fmla="val 52771"/>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ld Standard TT"/>
              <a:ea typeface="Old Standard TT"/>
              <a:cs typeface="Old Standard TT"/>
              <a:sym typeface="Old Standard TT"/>
            </a:endParaRPr>
          </a:p>
        </p:txBody>
      </p:sp>
      <p:pic>
        <p:nvPicPr>
          <p:cNvPr id="257" name="Google Shape;257;p37"/>
          <p:cNvPicPr preferRelativeResize="0"/>
          <p:nvPr/>
        </p:nvPicPr>
        <p:blipFill>
          <a:blip r:embed="rId5">
            <a:alphaModFix/>
          </a:blip>
          <a:stretch>
            <a:fillRect/>
          </a:stretch>
        </p:blipFill>
        <p:spPr>
          <a:xfrm>
            <a:off x="7137775" y="2512950"/>
            <a:ext cx="1846775" cy="884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8"/>
          <p:cNvSpPr txBox="1"/>
          <p:nvPr/>
        </p:nvSpPr>
        <p:spPr>
          <a:xfrm>
            <a:off x="0" y="2200050"/>
            <a:ext cx="91440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500" b="1">
                <a:solidFill>
                  <a:schemeClr val="accent2"/>
                </a:solidFill>
                <a:latin typeface="Pacifico"/>
                <a:ea typeface="Pacifico"/>
                <a:cs typeface="Pacifico"/>
                <a:sym typeface="Pacifico"/>
              </a:rPr>
              <a:t>Data to help us arrive at decision</a:t>
            </a:r>
            <a:endParaRPr sz="8500" b="1">
              <a:solidFill>
                <a:schemeClr val="accent2"/>
              </a:solidFill>
              <a:latin typeface="Pacifico"/>
              <a:ea typeface="Pacifico"/>
              <a:cs typeface="Pacifico"/>
              <a:sym typeface="Pacifico"/>
            </a:endParaRPr>
          </a:p>
        </p:txBody>
      </p:sp>
      <p:sp>
        <p:nvSpPr>
          <p:cNvPr id="263" name="Google Shape;263;p38"/>
          <p:cNvSpPr txBox="1">
            <a:spLocks noGrp="1"/>
          </p:cNvSpPr>
          <p:nvPr>
            <p:ph type="title"/>
          </p:nvPr>
        </p:nvSpPr>
        <p:spPr>
          <a:xfrm>
            <a:off x="0" y="1931250"/>
            <a:ext cx="9144000" cy="12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4500" b="1">
                <a:latin typeface="Pacifico"/>
                <a:ea typeface="Pacifico"/>
                <a:cs typeface="Pacifico"/>
                <a:sym typeface="Pacifico"/>
              </a:rPr>
              <a:t>Data to help us arrive at decision</a:t>
            </a:r>
            <a:endParaRPr sz="8500" b="1">
              <a:latin typeface="Pacifico"/>
              <a:ea typeface="Pacifico"/>
              <a:cs typeface="Pacifico"/>
              <a:sym typeface="Pacific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grpSp>
        <p:nvGrpSpPr>
          <p:cNvPr id="268" name="Google Shape;268;p39"/>
          <p:cNvGrpSpPr/>
          <p:nvPr/>
        </p:nvGrpSpPr>
        <p:grpSpPr>
          <a:xfrm>
            <a:off x="336887" y="704150"/>
            <a:ext cx="8232263" cy="4142526"/>
            <a:chOff x="541237" y="736275"/>
            <a:chExt cx="8232263" cy="4142526"/>
          </a:xfrm>
        </p:grpSpPr>
        <p:pic>
          <p:nvPicPr>
            <p:cNvPr id="269" name="Google Shape;269;p39"/>
            <p:cNvPicPr preferRelativeResize="0"/>
            <p:nvPr/>
          </p:nvPicPr>
          <p:blipFill>
            <a:blip r:embed="rId3">
              <a:alphaModFix/>
            </a:blip>
            <a:stretch>
              <a:fillRect/>
            </a:stretch>
          </p:blipFill>
          <p:spPr>
            <a:xfrm>
              <a:off x="541237" y="736275"/>
              <a:ext cx="8061526" cy="4142526"/>
            </a:xfrm>
            <a:prstGeom prst="rect">
              <a:avLst/>
            </a:prstGeom>
            <a:noFill/>
            <a:ln w="19050" cap="flat" cmpd="sng">
              <a:solidFill>
                <a:schemeClr val="dk2"/>
              </a:solidFill>
              <a:prstDash val="solid"/>
              <a:round/>
              <a:headEnd type="none" w="sm" len="sm"/>
              <a:tailEnd type="none" w="sm" len="sm"/>
            </a:ln>
          </p:spPr>
        </p:pic>
        <p:sp>
          <p:nvSpPr>
            <p:cNvPr id="270" name="Google Shape;270;p39"/>
            <p:cNvSpPr/>
            <p:nvPr/>
          </p:nvSpPr>
          <p:spPr>
            <a:xfrm>
              <a:off x="7346700" y="3833125"/>
              <a:ext cx="1256100" cy="241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1" name="Google Shape;271;p39"/>
            <p:cNvSpPr txBox="1"/>
            <p:nvPr/>
          </p:nvSpPr>
          <p:spPr>
            <a:xfrm>
              <a:off x="7176150" y="4259725"/>
              <a:ext cx="1597200" cy="275400"/>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0000"/>
                  </a:solidFill>
                </a:rPr>
                <a:t>Not enough Transactions</a:t>
              </a:r>
              <a:endParaRPr sz="900" b="1">
                <a:solidFill>
                  <a:srgbClr val="FF0000"/>
                </a:solidFill>
              </a:endParaRPr>
            </a:p>
          </p:txBody>
        </p:sp>
        <p:cxnSp>
          <p:nvCxnSpPr>
            <p:cNvPr id="272" name="Google Shape;272;p39"/>
            <p:cNvCxnSpPr>
              <a:stCxn id="270" idx="2"/>
              <a:endCxn id="271" idx="0"/>
            </p:cNvCxnSpPr>
            <p:nvPr/>
          </p:nvCxnSpPr>
          <p:spPr>
            <a:xfrm>
              <a:off x="7974750" y="4074325"/>
              <a:ext cx="0" cy="185400"/>
            </a:xfrm>
            <a:prstGeom prst="straightConnector1">
              <a:avLst/>
            </a:prstGeom>
            <a:noFill/>
            <a:ln w="9525" cap="flat" cmpd="sng">
              <a:solidFill>
                <a:srgbClr val="FF0000"/>
              </a:solidFill>
              <a:prstDash val="solid"/>
              <a:round/>
              <a:headEnd type="none" w="med" len="med"/>
              <a:tailEnd type="none" w="med" len="med"/>
            </a:ln>
          </p:spPr>
        </p:cxnSp>
        <p:sp>
          <p:nvSpPr>
            <p:cNvPr id="273" name="Google Shape;273;p39"/>
            <p:cNvSpPr/>
            <p:nvPr/>
          </p:nvSpPr>
          <p:spPr>
            <a:xfrm>
              <a:off x="7346700" y="2399025"/>
              <a:ext cx="965400" cy="275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74" name="Google Shape;274;p39"/>
            <p:cNvCxnSpPr>
              <a:stCxn id="273" idx="3"/>
              <a:endCxn id="271" idx="3"/>
            </p:cNvCxnSpPr>
            <p:nvPr/>
          </p:nvCxnSpPr>
          <p:spPr>
            <a:xfrm>
              <a:off x="8312100" y="2536725"/>
              <a:ext cx="461400" cy="1860600"/>
            </a:xfrm>
            <a:prstGeom prst="bentConnector3">
              <a:avLst>
                <a:gd name="adj1" fmla="val 151577"/>
              </a:avLst>
            </a:prstGeom>
            <a:noFill/>
            <a:ln w="9525" cap="flat" cmpd="sng">
              <a:solidFill>
                <a:srgbClr val="FF0000"/>
              </a:solidFill>
              <a:prstDash val="solid"/>
              <a:round/>
              <a:headEnd type="none" w="med" len="med"/>
              <a:tailEnd type="none" w="med" len="med"/>
            </a:ln>
          </p:spPr>
        </p:cxnSp>
      </p:grpSp>
      <p:sp>
        <p:nvSpPr>
          <p:cNvPr id="275" name="Google Shape;275;p39"/>
          <p:cNvSpPr txBox="1">
            <a:spLocks noGrp="1"/>
          </p:cNvSpPr>
          <p:nvPr>
            <p:ph type="title"/>
          </p:nvPr>
        </p:nvSpPr>
        <p:spPr>
          <a:xfrm>
            <a:off x="0" y="0"/>
            <a:ext cx="9144000" cy="86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020" b="1" u="sng">
                <a:solidFill>
                  <a:schemeClr val="lt2"/>
                </a:solidFill>
              </a:rPr>
              <a:t>Market Trend Prediction</a:t>
            </a:r>
            <a:endParaRPr sz="3020" b="1" u="sng">
              <a:solidFill>
                <a:schemeClr val="l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0"/>
          <p:cNvSpPr txBox="1">
            <a:spLocks noGrp="1"/>
          </p:cNvSpPr>
          <p:nvPr>
            <p:ph type="title"/>
          </p:nvPr>
        </p:nvSpPr>
        <p:spPr>
          <a:xfrm>
            <a:off x="311700" y="1855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b="1" u="sng">
                <a:solidFill>
                  <a:schemeClr val="lt2"/>
                </a:solidFill>
              </a:rPr>
              <a:t>Rent or Sell?</a:t>
            </a:r>
            <a:endParaRPr b="1" u="sng">
              <a:solidFill>
                <a:schemeClr val="lt2"/>
              </a:solidFill>
            </a:endParaRPr>
          </a:p>
        </p:txBody>
      </p:sp>
      <p:sp>
        <p:nvSpPr>
          <p:cNvPr id="281" name="Google Shape;281;p40"/>
          <p:cNvSpPr txBox="1"/>
          <p:nvPr/>
        </p:nvSpPr>
        <p:spPr>
          <a:xfrm>
            <a:off x="318375" y="3635575"/>
            <a:ext cx="3640800" cy="128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ld Standard TT"/>
                <a:ea typeface="Old Standard TT"/>
                <a:cs typeface="Old Standard TT"/>
                <a:sym typeface="Old Standard TT"/>
              </a:rPr>
              <a:t>Most popular bank loans for HDB are floating around 3% to 4%. (2024 est.)</a:t>
            </a:r>
            <a:endParaRPr sz="1600">
              <a:solidFill>
                <a:schemeClr val="dk2"/>
              </a:solidFill>
              <a:latin typeface="Old Standard TT"/>
              <a:ea typeface="Old Standard TT"/>
              <a:cs typeface="Old Standard TT"/>
              <a:sym typeface="Old Standard TT"/>
            </a:endParaRPr>
          </a:p>
          <a:p>
            <a:pPr marL="0" lvl="0" indent="0" algn="l" rtl="0">
              <a:spcBef>
                <a:spcPts val="0"/>
              </a:spcBef>
              <a:spcAft>
                <a:spcPts val="0"/>
              </a:spcAft>
              <a:buNone/>
            </a:pPr>
            <a:endParaRPr sz="1600">
              <a:solidFill>
                <a:schemeClr val="dk2"/>
              </a:solidFill>
              <a:latin typeface="Old Standard TT"/>
              <a:ea typeface="Old Standard TT"/>
              <a:cs typeface="Old Standard TT"/>
              <a:sym typeface="Old Standard TT"/>
            </a:endParaRPr>
          </a:p>
          <a:p>
            <a:pPr marL="0" lvl="0" indent="0" algn="l" rtl="0">
              <a:spcBef>
                <a:spcPts val="0"/>
              </a:spcBef>
              <a:spcAft>
                <a:spcPts val="0"/>
              </a:spcAft>
              <a:buNone/>
            </a:pPr>
            <a:r>
              <a:rPr lang="en" sz="1600">
                <a:solidFill>
                  <a:schemeClr val="dk2"/>
                </a:solidFill>
                <a:latin typeface="Old Standard TT"/>
                <a:ea typeface="Old Standard TT"/>
                <a:cs typeface="Old Standard TT"/>
                <a:sym typeface="Old Standard TT"/>
              </a:rPr>
              <a:t>We are using 4% to </a:t>
            </a:r>
            <a:r>
              <a:rPr lang="en" sz="1600" u="sng">
                <a:solidFill>
                  <a:schemeClr val="dk2"/>
                </a:solidFill>
                <a:latin typeface="Old Standard TT"/>
                <a:ea typeface="Old Standard TT"/>
                <a:cs typeface="Old Standard TT"/>
                <a:sym typeface="Old Standard TT"/>
              </a:rPr>
              <a:t>benchmark</a:t>
            </a:r>
            <a:r>
              <a:rPr lang="en" sz="1600">
                <a:solidFill>
                  <a:schemeClr val="dk2"/>
                </a:solidFill>
                <a:latin typeface="Old Standard TT"/>
                <a:ea typeface="Old Standard TT"/>
                <a:cs typeface="Old Standard TT"/>
                <a:sym typeface="Old Standard TT"/>
              </a:rPr>
              <a:t> against the hdb resale price.</a:t>
            </a:r>
            <a:endParaRPr sz="1800">
              <a:solidFill>
                <a:schemeClr val="dk2"/>
              </a:solidFill>
            </a:endParaRPr>
          </a:p>
        </p:txBody>
      </p:sp>
      <p:pic>
        <p:nvPicPr>
          <p:cNvPr id="282" name="Google Shape;282;p40">
            <a:hlinkClick r:id="rId3"/>
          </p:cNvPr>
          <p:cNvPicPr preferRelativeResize="0"/>
          <p:nvPr/>
        </p:nvPicPr>
        <p:blipFill>
          <a:blip r:embed="rId4">
            <a:alphaModFix/>
          </a:blip>
          <a:stretch>
            <a:fillRect/>
          </a:stretch>
        </p:blipFill>
        <p:spPr>
          <a:xfrm>
            <a:off x="318375" y="900525"/>
            <a:ext cx="3640771" cy="2735049"/>
          </a:xfrm>
          <a:prstGeom prst="rect">
            <a:avLst/>
          </a:prstGeom>
          <a:noFill/>
          <a:ln w="28575" cap="flat" cmpd="sng">
            <a:solidFill>
              <a:schemeClr val="lt2"/>
            </a:solidFill>
            <a:prstDash val="solid"/>
            <a:round/>
            <a:headEnd type="none" w="sm" len="sm"/>
            <a:tailEnd type="none" w="sm" len="sm"/>
          </a:ln>
        </p:spPr>
      </p:pic>
      <p:pic>
        <p:nvPicPr>
          <p:cNvPr id="283" name="Google Shape;283;p40">
            <a:hlinkClick r:id="rId5"/>
          </p:cNvPr>
          <p:cNvPicPr preferRelativeResize="0"/>
          <p:nvPr/>
        </p:nvPicPr>
        <p:blipFill>
          <a:blip r:embed="rId6">
            <a:alphaModFix/>
          </a:blip>
          <a:stretch>
            <a:fillRect/>
          </a:stretch>
        </p:blipFill>
        <p:spPr>
          <a:xfrm>
            <a:off x="5263349" y="910600"/>
            <a:ext cx="3568951" cy="2724974"/>
          </a:xfrm>
          <a:prstGeom prst="rect">
            <a:avLst/>
          </a:prstGeom>
          <a:noFill/>
          <a:ln w="28575" cap="flat" cmpd="sng">
            <a:solidFill>
              <a:schemeClr val="lt2"/>
            </a:solidFill>
            <a:prstDash val="solid"/>
            <a:round/>
            <a:headEnd type="none" w="sm" len="sm"/>
            <a:tailEnd type="none" w="sm" len="sm"/>
          </a:ln>
        </p:spPr>
      </p:pic>
      <p:sp>
        <p:nvSpPr>
          <p:cNvPr id="284" name="Google Shape;284;p40"/>
          <p:cNvSpPr txBox="1"/>
          <p:nvPr/>
        </p:nvSpPr>
        <p:spPr>
          <a:xfrm>
            <a:off x="5227425" y="3709325"/>
            <a:ext cx="3640800" cy="128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2"/>
                </a:solidFill>
                <a:latin typeface="Old Standard TT"/>
                <a:ea typeface="Old Standard TT"/>
                <a:cs typeface="Old Standard TT"/>
                <a:sym typeface="Old Standard TT"/>
              </a:rPr>
              <a:t>Singapore Inter-bank Offered Rate (SIBOR) </a:t>
            </a:r>
            <a:r>
              <a:rPr lang="en" sz="1100">
                <a:solidFill>
                  <a:schemeClr val="dk2"/>
                </a:solidFill>
                <a:latin typeface="Old Standard TT"/>
                <a:ea typeface="Old Standard TT"/>
                <a:cs typeface="Old Standard TT"/>
                <a:sym typeface="Old Standard TT"/>
              </a:rPr>
              <a:t>is the average rate derived from the lending and borrowing rates quoted by financial institutions and announced on a daily basis.</a:t>
            </a:r>
            <a:endParaRPr sz="1100">
              <a:solidFill>
                <a:schemeClr val="dk2"/>
              </a:solidFill>
              <a:latin typeface="Old Standard TT"/>
              <a:ea typeface="Old Standard TT"/>
              <a:cs typeface="Old Standard TT"/>
              <a:sym typeface="Old Standard TT"/>
            </a:endParaRPr>
          </a:p>
          <a:p>
            <a:pPr marL="0" lvl="0" indent="0" algn="l" rtl="0">
              <a:spcBef>
                <a:spcPts val="0"/>
              </a:spcBef>
              <a:spcAft>
                <a:spcPts val="0"/>
              </a:spcAft>
              <a:buNone/>
            </a:pPr>
            <a:r>
              <a:rPr lang="en" sz="1100" b="1">
                <a:solidFill>
                  <a:schemeClr val="dk2"/>
                </a:solidFill>
                <a:latin typeface="Old Standard TT"/>
                <a:ea typeface="Old Standard TT"/>
                <a:cs typeface="Old Standard TT"/>
                <a:sym typeface="Old Standard TT"/>
              </a:rPr>
              <a:t>Singapore Overnight Rate Average (SORA)</a:t>
            </a:r>
            <a:r>
              <a:rPr lang="en" sz="1100">
                <a:solidFill>
                  <a:schemeClr val="dk2"/>
                </a:solidFill>
                <a:latin typeface="Old Standard TT"/>
                <a:ea typeface="Old Standard TT"/>
                <a:cs typeface="Old Standard TT"/>
                <a:sym typeface="Old Standard TT"/>
              </a:rPr>
              <a:t> is the weighted average of borrowing transaction between 8.00am and 6.15pm.</a:t>
            </a:r>
            <a:endParaRPr sz="1100">
              <a:solidFill>
                <a:schemeClr val="dk2"/>
              </a:solidFill>
              <a:latin typeface="Old Standard TT"/>
              <a:ea typeface="Old Standard TT"/>
              <a:cs typeface="Old Standard TT"/>
              <a:sym typeface="Old Standard T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1"/>
          <p:cNvSpPr txBox="1">
            <a:spLocks noGrp="1"/>
          </p:cNvSpPr>
          <p:nvPr>
            <p:ph type="body" idx="1"/>
          </p:nvPr>
        </p:nvSpPr>
        <p:spPr>
          <a:xfrm>
            <a:off x="240850" y="836700"/>
            <a:ext cx="8528700" cy="3000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036" b="1" u="sng">
                <a:solidFill>
                  <a:schemeClr val="lt2"/>
                </a:solidFill>
              </a:rPr>
              <a:t>Making Recommendations</a:t>
            </a:r>
            <a:br>
              <a:rPr lang="en" sz="2036" b="1" u="sng">
                <a:solidFill>
                  <a:schemeClr val="lt2"/>
                </a:solidFill>
              </a:rPr>
            </a:br>
            <a:endParaRPr sz="336" b="1" u="sng">
              <a:solidFill>
                <a:schemeClr val="lt2"/>
              </a:solidFill>
            </a:endParaRPr>
          </a:p>
          <a:p>
            <a:pPr marL="57150" lvl="0" indent="-173805" algn="l" rtl="0">
              <a:spcBef>
                <a:spcPts val="0"/>
              </a:spcBef>
              <a:spcAft>
                <a:spcPts val="0"/>
              </a:spcAft>
              <a:buClr>
                <a:srgbClr val="0D0D0D"/>
              </a:buClr>
              <a:buSzPts val="1837"/>
              <a:buFont typeface="Old Standard TT"/>
              <a:buChar char="●"/>
            </a:pPr>
            <a:r>
              <a:rPr lang="en" sz="1837" b="1">
                <a:solidFill>
                  <a:srgbClr val="0D0D0D"/>
                </a:solidFill>
              </a:rPr>
              <a:t>Rent vs. Sell Based on Forecast</a:t>
            </a:r>
            <a:r>
              <a:rPr lang="en" sz="1837">
                <a:solidFill>
                  <a:srgbClr val="0D0D0D"/>
                </a:solidFill>
              </a:rPr>
              <a:t>:</a:t>
            </a:r>
            <a:r>
              <a:rPr lang="en" sz="1837"/>
              <a:t> If the forecast shows increasing property prices, we recommend holding and selling later. </a:t>
            </a:r>
            <a:endParaRPr sz="1837"/>
          </a:p>
          <a:p>
            <a:pPr marL="57150" lvl="0" indent="-173805" algn="l" rtl="0">
              <a:spcBef>
                <a:spcPts val="0"/>
              </a:spcBef>
              <a:spcAft>
                <a:spcPts val="0"/>
              </a:spcAft>
              <a:buClr>
                <a:srgbClr val="0D0D0D"/>
              </a:buClr>
              <a:buSzPts val="1837"/>
              <a:buFont typeface="Old Standard TT"/>
              <a:buChar char="●"/>
            </a:pPr>
            <a:r>
              <a:rPr lang="en" sz="1837"/>
              <a:t>Conversely, if the forecast shows stagnation or decline, we recommend renting as a preferable option to generate income while waiting for market conditions to improve.</a:t>
            </a:r>
            <a:endParaRPr sz="1837"/>
          </a:p>
        </p:txBody>
      </p:sp>
      <p:sp>
        <p:nvSpPr>
          <p:cNvPr id="290" name="Google Shape;290;p41"/>
          <p:cNvSpPr txBox="1">
            <a:spLocks noGrp="1"/>
          </p:cNvSpPr>
          <p:nvPr>
            <p:ph type="title"/>
          </p:nvPr>
        </p:nvSpPr>
        <p:spPr>
          <a:xfrm>
            <a:off x="272350" y="164225"/>
            <a:ext cx="8528700" cy="8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u="sng">
                <a:solidFill>
                  <a:schemeClr val="lt2"/>
                </a:solidFill>
              </a:rPr>
              <a:t>How we determine the sell / rent</a:t>
            </a:r>
            <a:endParaRPr b="1" u="sng">
              <a:solidFill>
                <a:schemeClr val="lt2"/>
              </a:solidFill>
            </a:endParaRPr>
          </a:p>
        </p:txBody>
      </p:sp>
      <p:sp>
        <p:nvSpPr>
          <p:cNvPr id="291" name="Google Shape;291;p41"/>
          <p:cNvSpPr txBox="1">
            <a:spLocks noGrp="1"/>
          </p:cNvSpPr>
          <p:nvPr>
            <p:ph type="body" idx="1"/>
          </p:nvPr>
        </p:nvSpPr>
        <p:spPr>
          <a:xfrm>
            <a:off x="240850" y="3196900"/>
            <a:ext cx="8085600" cy="13116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sz="2036">
                <a:solidFill>
                  <a:srgbClr val="0D0D0D"/>
                </a:solidFill>
              </a:rPr>
              <a:t>In short, If prices are </a:t>
            </a:r>
            <a:r>
              <a:rPr lang="en" sz="2036" b="1">
                <a:solidFill>
                  <a:schemeClr val="lt2"/>
                </a:solidFill>
              </a:rPr>
              <a:t>predicted</a:t>
            </a:r>
            <a:r>
              <a:rPr lang="en" sz="2036">
                <a:solidFill>
                  <a:srgbClr val="0D0D0D"/>
                </a:solidFill>
              </a:rPr>
              <a:t> to </a:t>
            </a:r>
            <a:r>
              <a:rPr lang="en" sz="2036" b="1">
                <a:solidFill>
                  <a:schemeClr val="lt2"/>
                </a:solidFill>
              </a:rPr>
              <a:t>increase</a:t>
            </a:r>
            <a:r>
              <a:rPr lang="en" sz="2036">
                <a:solidFill>
                  <a:srgbClr val="0D0D0D"/>
                </a:solidFill>
              </a:rPr>
              <a:t> we </a:t>
            </a:r>
            <a:r>
              <a:rPr lang="en" sz="2036" b="1" u="sng">
                <a:solidFill>
                  <a:schemeClr val="lt2"/>
                </a:solidFill>
              </a:rPr>
              <a:t>recommend to sell in the near future</a:t>
            </a:r>
            <a:r>
              <a:rPr lang="en" sz="2036">
                <a:solidFill>
                  <a:srgbClr val="0D0D0D"/>
                </a:solidFill>
              </a:rPr>
              <a:t> while, if the prices are </a:t>
            </a:r>
            <a:r>
              <a:rPr lang="en" sz="2036" b="1">
                <a:solidFill>
                  <a:schemeClr val="lt2"/>
                </a:solidFill>
              </a:rPr>
              <a:t>predicted</a:t>
            </a:r>
            <a:r>
              <a:rPr lang="en" sz="2036">
                <a:solidFill>
                  <a:srgbClr val="0D0D0D"/>
                </a:solidFill>
              </a:rPr>
              <a:t> to </a:t>
            </a:r>
            <a:r>
              <a:rPr lang="en" sz="2036" b="1">
                <a:solidFill>
                  <a:schemeClr val="lt2"/>
                </a:solidFill>
              </a:rPr>
              <a:t>fall</a:t>
            </a:r>
            <a:r>
              <a:rPr lang="en" sz="2036">
                <a:solidFill>
                  <a:srgbClr val="0D0D0D"/>
                </a:solidFill>
              </a:rPr>
              <a:t> we </a:t>
            </a:r>
            <a:r>
              <a:rPr lang="en" sz="2036" b="1" u="sng">
                <a:solidFill>
                  <a:schemeClr val="lt2"/>
                </a:solidFill>
              </a:rPr>
              <a:t>recommend to rent it out till the prices stabilise</a:t>
            </a:r>
            <a:endParaRPr sz="1300" b="1" u="sng">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257275" y="97225"/>
            <a:ext cx="8322900" cy="95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020" b="1" u="sng">
                <a:solidFill>
                  <a:schemeClr val="lt2"/>
                </a:solidFill>
              </a:rPr>
              <a:t>Problem Statement </a:t>
            </a:r>
            <a:endParaRPr sz="4020" b="1" u="sng">
              <a:solidFill>
                <a:schemeClr val="lt2"/>
              </a:solidFill>
            </a:endParaRPr>
          </a:p>
        </p:txBody>
      </p:sp>
      <p:sp>
        <p:nvSpPr>
          <p:cNvPr id="75" name="Google Shape;75;p15"/>
          <p:cNvSpPr txBox="1"/>
          <p:nvPr/>
        </p:nvSpPr>
        <p:spPr>
          <a:xfrm>
            <a:off x="257275" y="1181100"/>
            <a:ext cx="8322900" cy="2781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2400" b="1" u="sng">
                <a:solidFill>
                  <a:schemeClr val="lt2"/>
                </a:solidFill>
                <a:latin typeface="Old Standard TT"/>
                <a:ea typeface="Old Standard TT"/>
                <a:cs typeface="Old Standard TT"/>
                <a:sym typeface="Old Standard TT"/>
              </a:rPr>
              <a:t>Housing Market Dynamics and Trends:</a:t>
            </a:r>
            <a:br>
              <a:rPr lang="en" sz="2400" b="1" u="sng">
                <a:solidFill>
                  <a:schemeClr val="lt2"/>
                </a:solidFill>
                <a:latin typeface="Old Standard TT"/>
                <a:ea typeface="Old Standard TT"/>
                <a:cs typeface="Old Standard TT"/>
                <a:sym typeface="Old Standard TT"/>
              </a:rPr>
            </a:br>
            <a:endParaRPr sz="2400" b="1">
              <a:solidFill>
                <a:schemeClr val="lt2"/>
              </a:solidFill>
              <a:latin typeface="Old Standard TT"/>
              <a:ea typeface="Old Standard TT"/>
              <a:cs typeface="Old Standard TT"/>
              <a:sym typeface="Old Standard TT"/>
            </a:endParaRPr>
          </a:p>
          <a:p>
            <a:pPr marL="0" lvl="0" indent="-114300" algn="l" rtl="0">
              <a:lnSpc>
                <a:spcPct val="115000"/>
              </a:lnSpc>
              <a:spcBef>
                <a:spcPts val="0"/>
              </a:spcBef>
              <a:spcAft>
                <a:spcPts val="0"/>
              </a:spcAft>
              <a:buClr>
                <a:srgbClr val="0D0D0D"/>
              </a:buClr>
              <a:buSzPts val="1800"/>
              <a:buFont typeface="Old Standard TT"/>
              <a:buChar char="●"/>
            </a:pPr>
            <a:r>
              <a:rPr lang="en" sz="1800" b="1">
                <a:solidFill>
                  <a:schemeClr val="dk2"/>
                </a:solidFill>
                <a:latin typeface="Old Standard TT"/>
                <a:ea typeface="Old Standard TT"/>
                <a:cs typeface="Old Standard TT"/>
                <a:sym typeface="Old Standard TT"/>
              </a:rPr>
              <a:t>What</a:t>
            </a:r>
            <a:r>
              <a:rPr lang="en" sz="1800">
                <a:solidFill>
                  <a:srgbClr val="0D0D0D"/>
                </a:solidFill>
                <a:latin typeface="Old Standard TT"/>
                <a:ea typeface="Old Standard TT"/>
                <a:cs typeface="Old Standard TT"/>
                <a:sym typeface="Old Standard TT"/>
              </a:rPr>
              <a:t> are the prevailing </a:t>
            </a:r>
            <a:r>
              <a:rPr lang="en" sz="1800" b="1">
                <a:solidFill>
                  <a:schemeClr val="dk2"/>
                </a:solidFill>
                <a:latin typeface="Old Standard TT"/>
                <a:ea typeface="Old Standard TT"/>
                <a:cs typeface="Old Standard TT"/>
                <a:sym typeface="Old Standard TT"/>
              </a:rPr>
              <a:t>trends in the Singapore housing market</a:t>
            </a:r>
            <a:r>
              <a:rPr lang="en" sz="1800">
                <a:solidFill>
                  <a:srgbClr val="0D0D0D"/>
                </a:solidFill>
                <a:latin typeface="Old Standard TT"/>
                <a:ea typeface="Old Standard TT"/>
                <a:cs typeface="Old Standard TT"/>
                <a:sym typeface="Old Standard TT"/>
              </a:rPr>
              <a:t> concerning </a:t>
            </a:r>
            <a:r>
              <a:rPr lang="en" sz="1800" b="1">
                <a:solidFill>
                  <a:schemeClr val="dk2"/>
                </a:solidFill>
                <a:latin typeface="Old Standard TT"/>
                <a:ea typeface="Old Standard TT"/>
                <a:cs typeface="Old Standard TT"/>
                <a:sym typeface="Old Standard TT"/>
              </a:rPr>
              <a:t>resale prices and property types</a:t>
            </a:r>
            <a:r>
              <a:rPr lang="en" sz="1800">
                <a:solidFill>
                  <a:srgbClr val="0D0D0D"/>
                </a:solidFill>
                <a:latin typeface="Old Standard TT"/>
                <a:ea typeface="Old Standard TT"/>
                <a:cs typeface="Old Standard TT"/>
                <a:sym typeface="Old Standard TT"/>
              </a:rPr>
              <a:t>?</a:t>
            </a:r>
            <a:br>
              <a:rPr lang="en" sz="1800">
                <a:solidFill>
                  <a:srgbClr val="0D0D0D"/>
                </a:solidFill>
                <a:latin typeface="Old Standard TT"/>
                <a:ea typeface="Old Standard TT"/>
                <a:cs typeface="Old Standard TT"/>
                <a:sym typeface="Old Standard TT"/>
              </a:rPr>
            </a:br>
            <a:endParaRPr sz="1800">
              <a:solidFill>
                <a:srgbClr val="0D0D0D"/>
              </a:solidFill>
              <a:latin typeface="Old Standard TT"/>
              <a:ea typeface="Old Standard TT"/>
              <a:cs typeface="Old Standard TT"/>
              <a:sym typeface="Old Standard TT"/>
            </a:endParaRPr>
          </a:p>
          <a:p>
            <a:pPr marL="0" lvl="0" indent="-114300" algn="l" rtl="0">
              <a:lnSpc>
                <a:spcPct val="115000"/>
              </a:lnSpc>
              <a:spcBef>
                <a:spcPts val="0"/>
              </a:spcBef>
              <a:spcAft>
                <a:spcPts val="0"/>
              </a:spcAft>
              <a:buClr>
                <a:srgbClr val="0D0D0D"/>
              </a:buClr>
              <a:buSzPts val="1800"/>
              <a:buFont typeface="Old Standard TT"/>
              <a:buChar char="●"/>
            </a:pPr>
            <a:r>
              <a:rPr lang="en" sz="1800" b="1">
                <a:solidFill>
                  <a:schemeClr val="dk2"/>
                </a:solidFill>
                <a:latin typeface="Old Standard TT"/>
                <a:ea typeface="Old Standard TT"/>
                <a:cs typeface="Old Standard TT"/>
                <a:sym typeface="Old Standard TT"/>
              </a:rPr>
              <a:t>What</a:t>
            </a:r>
            <a:r>
              <a:rPr lang="en" sz="1800">
                <a:solidFill>
                  <a:srgbClr val="0D0D0D"/>
                </a:solidFill>
                <a:latin typeface="Old Standard TT"/>
                <a:ea typeface="Old Standard TT"/>
                <a:cs typeface="Old Standard TT"/>
                <a:sym typeface="Old Standard TT"/>
              </a:rPr>
              <a:t> are the implications of these </a:t>
            </a:r>
            <a:r>
              <a:rPr lang="en" sz="1800" b="1">
                <a:solidFill>
                  <a:schemeClr val="dk2"/>
                </a:solidFill>
                <a:latin typeface="Old Standard TT"/>
                <a:ea typeface="Old Standard TT"/>
                <a:cs typeface="Old Standard TT"/>
                <a:sym typeface="Old Standard TT"/>
              </a:rPr>
              <a:t>trends</a:t>
            </a:r>
            <a:r>
              <a:rPr lang="en" sz="1800">
                <a:solidFill>
                  <a:srgbClr val="0D0D0D"/>
                </a:solidFill>
                <a:latin typeface="Old Standard TT"/>
                <a:ea typeface="Old Standard TT"/>
                <a:cs typeface="Old Standard TT"/>
                <a:sym typeface="Old Standard TT"/>
              </a:rPr>
              <a:t> for clients in terms of </a:t>
            </a:r>
            <a:r>
              <a:rPr lang="en" sz="1800" b="1">
                <a:solidFill>
                  <a:schemeClr val="dk2"/>
                </a:solidFill>
                <a:latin typeface="Old Standard TT"/>
                <a:ea typeface="Old Standard TT"/>
                <a:cs typeface="Old Standard TT"/>
                <a:sym typeface="Old Standard TT"/>
              </a:rPr>
              <a:t>decision-making of rent or sell</a:t>
            </a:r>
            <a:r>
              <a:rPr lang="en" sz="1800">
                <a:solidFill>
                  <a:srgbClr val="0D0D0D"/>
                </a:solidFill>
                <a:latin typeface="Old Standard TT"/>
                <a:ea typeface="Old Standard TT"/>
                <a:cs typeface="Old Standard TT"/>
                <a:sym typeface="Old Standard TT"/>
              </a:rPr>
              <a:t>?</a:t>
            </a:r>
            <a:endParaRPr sz="1800">
              <a:solidFill>
                <a:srgbClr val="0D0D0D"/>
              </a:solidFill>
              <a:latin typeface="Old Standard TT"/>
              <a:ea typeface="Old Standard TT"/>
              <a:cs typeface="Old Standard TT"/>
              <a:sym typeface="Old Standard TT"/>
            </a:endParaRPr>
          </a:p>
          <a:p>
            <a:pPr marL="0" lvl="0" indent="0" algn="l" rtl="0">
              <a:lnSpc>
                <a:spcPct val="115000"/>
              </a:lnSpc>
              <a:spcBef>
                <a:spcPts val="0"/>
              </a:spcBef>
              <a:spcAft>
                <a:spcPts val="0"/>
              </a:spcAft>
              <a:buNone/>
            </a:pPr>
            <a:endParaRPr sz="1000">
              <a:solidFill>
                <a:schemeClr val="dk1"/>
              </a:solidFill>
              <a:latin typeface="Old Standard TT"/>
              <a:ea typeface="Old Standard TT"/>
              <a:cs typeface="Old Standard TT"/>
              <a:sym typeface="Old Standard T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2"/>
          <p:cNvSpPr txBox="1"/>
          <p:nvPr/>
        </p:nvSpPr>
        <p:spPr>
          <a:xfrm>
            <a:off x="0" y="1885650"/>
            <a:ext cx="9144000" cy="149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500" b="1">
                <a:solidFill>
                  <a:schemeClr val="accent2"/>
                </a:solidFill>
                <a:latin typeface="Pacifico"/>
                <a:ea typeface="Pacifico"/>
                <a:cs typeface="Pacifico"/>
                <a:sym typeface="Pacifico"/>
              </a:rPr>
              <a:t>Conclusion</a:t>
            </a:r>
            <a:endParaRPr sz="8500" b="1">
              <a:solidFill>
                <a:schemeClr val="accent2"/>
              </a:solidFill>
              <a:latin typeface="Pacifico"/>
              <a:ea typeface="Pacifico"/>
              <a:cs typeface="Pacifico"/>
              <a:sym typeface="Pacifico"/>
            </a:endParaRPr>
          </a:p>
        </p:txBody>
      </p:sp>
      <p:sp>
        <p:nvSpPr>
          <p:cNvPr id="297" name="Google Shape;297;p42"/>
          <p:cNvSpPr txBox="1">
            <a:spLocks noGrp="1"/>
          </p:cNvSpPr>
          <p:nvPr>
            <p:ph type="title"/>
          </p:nvPr>
        </p:nvSpPr>
        <p:spPr>
          <a:xfrm>
            <a:off x="0" y="1764750"/>
            <a:ext cx="9144000" cy="158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8500" b="1">
                <a:latin typeface="Pacifico"/>
                <a:ea typeface="Pacifico"/>
                <a:cs typeface="Pacifico"/>
                <a:sym typeface="Pacifico"/>
              </a:rPr>
              <a:t>Conclusion</a:t>
            </a:r>
            <a:endParaRPr sz="8500" b="1">
              <a:latin typeface="Pacifico"/>
              <a:ea typeface="Pacifico"/>
              <a:cs typeface="Pacifico"/>
              <a:sym typeface="Pacific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3"/>
          <p:cNvSpPr txBox="1">
            <a:spLocks noGrp="1"/>
          </p:cNvSpPr>
          <p:nvPr>
            <p:ph type="title"/>
          </p:nvPr>
        </p:nvSpPr>
        <p:spPr>
          <a:xfrm>
            <a:off x="246025" y="2041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u="sng">
                <a:solidFill>
                  <a:schemeClr val="lt2"/>
                </a:solidFill>
              </a:rPr>
              <a:t>Conclusion</a:t>
            </a:r>
            <a:endParaRPr b="1" u="sng">
              <a:solidFill>
                <a:schemeClr val="lt2"/>
              </a:solidFill>
            </a:endParaRPr>
          </a:p>
        </p:txBody>
      </p:sp>
      <p:sp>
        <p:nvSpPr>
          <p:cNvPr id="303" name="Google Shape;303;p43"/>
          <p:cNvSpPr txBox="1">
            <a:spLocks noGrp="1"/>
          </p:cNvSpPr>
          <p:nvPr>
            <p:ph type="body" idx="1"/>
          </p:nvPr>
        </p:nvSpPr>
        <p:spPr>
          <a:xfrm>
            <a:off x="246025" y="930600"/>
            <a:ext cx="8520600" cy="3638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By using the dashboard, the realtors/owners can use the data to help make an informed decision to either sell or rent their apartments.</a:t>
            </a:r>
            <a:endParaRPr/>
          </a:p>
          <a:p>
            <a:pPr marL="0" lvl="0" indent="0" algn="l" rtl="0">
              <a:spcBef>
                <a:spcPts val="1200"/>
              </a:spcBef>
              <a:spcAft>
                <a:spcPts val="0"/>
              </a:spcAft>
              <a:buNone/>
            </a:pPr>
            <a:r>
              <a:rPr lang="en"/>
              <a:t>With the prediction graph, they can confidently list their prices accordingly.</a:t>
            </a:r>
            <a:endParaRPr/>
          </a:p>
          <a:p>
            <a:pPr marL="0" lvl="0" indent="0" algn="l" rtl="0">
              <a:spcBef>
                <a:spcPts val="1200"/>
              </a:spcBef>
              <a:spcAft>
                <a:spcPts val="1200"/>
              </a:spcAft>
              <a:buNone/>
            </a:pPr>
            <a:r>
              <a:rPr lang="en"/>
              <a:t>Since 2024, more HDBs are being built and this will definitely affect the market. HDBs in central location are only having their MOP lifted, so progressively we will see more resale records on higher stories flats and make a better decisions on when it is updated to all the future sales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4"/>
          <p:cNvSpPr txBox="1">
            <a:spLocks noGrp="1"/>
          </p:cNvSpPr>
          <p:nvPr>
            <p:ph type="title"/>
          </p:nvPr>
        </p:nvSpPr>
        <p:spPr>
          <a:xfrm>
            <a:off x="25" y="1514350"/>
            <a:ext cx="9144000" cy="1719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9000">
                <a:solidFill>
                  <a:srgbClr val="B7B7B7"/>
                </a:solidFill>
                <a:latin typeface="Pacifico"/>
                <a:ea typeface="Pacifico"/>
                <a:cs typeface="Pacifico"/>
                <a:sym typeface="Pacifico"/>
              </a:rPr>
              <a:t>The end</a:t>
            </a:r>
            <a:endParaRPr sz="9000">
              <a:solidFill>
                <a:srgbClr val="B7B7B7"/>
              </a:solidFill>
              <a:latin typeface="Pacifico"/>
              <a:ea typeface="Pacifico"/>
              <a:cs typeface="Pacifico"/>
              <a:sym typeface="Pacifico"/>
            </a:endParaRPr>
          </a:p>
        </p:txBody>
      </p:sp>
      <p:sp>
        <p:nvSpPr>
          <p:cNvPr id="309" name="Google Shape;309;p44"/>
          <p:cNvSpPr txBox="1"/>
          <p:nvPr/>
        </p:nvSpPr>
        <p:spPr>
          <a:xfrm>
            <a:off x="25" y="1514350"/>
            <a:ext cx="9144000" cy="1569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0">
                <a:solidFill>
                  <a:schemeClr val="accent1"/>
                </a:solidFill>
                <a:latin typeface="Pacifico"/>
                <a:ea typeface="Pacifico"/>
                <a:cs typeface="Pacifico"/>
                <a:sym typeface="Pacifico"/>
              </a:rPr>
              <a:t>The end</a:t>
            </a:r>
            <a:endParaRPr sz="9000">
              <a:solidFill>
                <a:schemeClr val="accent1"/>
              </a:solidFill>
              <a:latin typeface="Pacifico"/>
              <a:ea typeface="Pacifico"/>
              <a:cs typeface="Pacifico"/>
              <a:sym typeface="Pacifico"/>
            </a:endParaRPr>
          </a:p>
        </p:txBody>
      </p:sp>
      <p:sp>
        <p:nvSpPr>
          <p:cNvPr id="310" name="Google Shape;310;p44"/>
          <p:cNvSpPr txBox="1"/>
          <p:nvPr/>
        </p:nvSpPr>
        <p:spPr>
          <a:xfrm>
            <a:off x="-25" y="2905850"/>
            <a:ext cx="9144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accent1"/>
                </a:solidFill>
                <a:latin typeface="Pacifico"/>
                <a:ea typeface="Pacifico"/>
                <a:cs typeface="Pacifico"/>
                <a:sym typeface="Pacifico"/>
              </a:rPr>
              <a:t> — Group 3 —</a:t>
            </a:r>
            <a:endParaRPr sz="3500">
              <a:solidFill>
                <a:schemeClr val="accent1"/>
              </a:solidFill>
              <a:latin typeface="Pacifico"/>
              <a:ea typeface="Pacifico"/>
              <a:cs typeface="Pacifico"/>
              <a:sym typeface="Pacific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316" name="Google Shape;316;p4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u="sng">
                <a:solidFill>
                  <a:schemeClr val="hlink"/>
                </a:solidFill>
                <a:latin typeface="Arial"/>
                <a:ea typeface="Arial"/>
                <a:cs typeface="Arial"/>
                <a:sym typeface="Arial"/>
                <a:hlinkClick r:id="rId3"/>
              </a:rPr>
              <a:t>https://www.propertyguru.com.sg/mortgage/home-loan/hdb-loan</a:t>
            </a:r>
            <a:endParaRPr>
              <a:solidFill>
                <a:schemeClr val="dk2"/>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u="sng">
                <a:solidFill>
                  <a:schemeClr val="hlink"/>
                </a:solidFill>
                <a:hlinkClick r:id="rId4"/>
              </a:rPr>
              <a:t>Circuit Breaker - COVID</a:t>
            </a:r>
            <a:endParaRPr>
              <a:solidFill>
                <a:schemeClr val="dk2"/>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u="sng">
                <a:solidFill>
                  <a:schemeClr val="hlink"/>
                </a:solidFill>
                <a:latin typeface="Arial"/>
                <a:ea typeface="Arial"/>
                <a:cs typeface="Arial"/>
                <a:sym typeface="Arial"/>
                <a:hlinkClick r:id="rId5"/>
              </a:rPr>
              <a:t>https://www.99.co/singapore/insider/new-public-housing-model-hdb-resale-price/</a:t>
            </a:r>
            <a:endParaRPr>
              <a:solidFill>
                <a:schemeClr val="dk2"/>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u="sng">
                <a:solidFill>
                  <a:schemeClr val="hlink"/>
                </a:solidFill>
                <a:latin typeface="Arial"/>
                <a:ea typeface="Arial"/>
                <a:cs typeface="Arial"/>
                <a:sym typeface="Arial"/>
                <a:hlinkClick r:id="rId6"/>
              </a:rPr>
              <a:t>https://www.99.co/singapore/insider/hdb-bto-classification/</a:t>
            </a:r>
            <a:endParaRPr>
              <a:solidFill>
                <a:schemeClr val="dk2"/>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u="sng">
                <a:solidFill>
                  <a:schemeClr val="hlink"/>
                </a:solidFill>
                <a:latin typeface="Arial"/>
                <a:ea typeface="Arial"/>
                <a:cs typeface="Arial"/>
                <a:sym typeface="Arial"/>
                <a:hlinkClick r:id="rId7"/>
              </a:rPr>
              <a:t>https://www.mnd.gov.sg/our-work/housing-a-nation/bto-classification</a:t>
            </a:r>
            <a:endParaRPr>
              <a:solidFill>
                <a:schemeClr val="dk2"/>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a:solidFill>
                <a:schemeClr val="dk2"/>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a:solidFill>
                <a:schemeClr val="dk2"/>
              </a:solidFill>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535650" y="2022275"/>
            <a:ext cx="8072700" cy="12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6500" b="1">
                <a:solidFill>
                  <a:schemeClr val="accent2"/>
                </a:solidFill>
                <a:latin typeface="Pacifico"/>
                <a:ea typeface="Pacifico"/>
                <a:cs typeface="Pacifico"/>
                <a:sym typeface="Pacifico"/>
              </a:rPr>
              <a:t>Data understanding</a:t>
            </a:r>
            <a:endParaRPr sz="6500" b="1">
              <a:solidFill>
                <a:schemeClr val="accent2"/>
              </a:solidFill>
              <a:latin typeface="Pacifico"/>
              <a:ea typeface="Pacifico"/>
              <a:cs typeface="Pacifico"/>
              <a:sym typeface="Pacifico"/>
            </a:endParaRPr>
          </a:p>
        </p:txBody>
      </p:sp>
      <p:sp>
        <p:nvSpPr>
          <p:cNvPr id="81" name="Google Shape;81;p16"/>
          <p:cNvSpPr txBox="1">
            <a:spLocks noGrp="1"/>
          </p:cNvSpPr>
          <p:nvPr>
            <p:ph type="title"/>
          </p:nvPr>
        </p:nvSpPr>
        <p:spPr>
          <a:xfrm>
            <a:off x="535650" y="1954500"/>
            <a:ext cx="8072700" cy="12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6500" b="1">
                <a:latin typeface="Pacifico"/>
                <a:ea typeface="Pacifico"/>
                <a:cs typeface="Pacifico"/>
                <a:sym typeface="Pacifico"/>
              </a:rPr>
              <a:t>Data understanding</a:t>
            </a:r>
            <a:endParaRPr sz="6500" b="1">
              <a:latin typeface="Pacifico"/>
              <a:ea typeface="Pacifico"/>
              <a:cs typeface="Pacifico"/>
              <a:sym typeface="Pacific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557200" y="210125"/>
            <a:ext cx="24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u="sng">
                <a:solidFill>
                  <a:schemeClr val="lt2"/>
                </a:solidFill>
              </a:rPr>
              <a:t>Dataset used</a:t>
            </a:r>
            <a:endParaRPr b="1" u="sng">
              <a:solidFill>
                <a:schemeClr val="lt2"/>
              </a:solidFill>
            </a:endParaRPr>
          </a:p>
        </p:txBody>
      </p:sp>
      <p:sp>
        <p:nvSpPr>
          <p:cNvPr id="87" name="Google Shape;87;p17"/>
          <p:cNvSpPr txBox="1">
            <a:spLocks noGrp="1"/>
          </p:cNvSpPr>
          <p:nvPr>
            <p:ph type="body" idx="1"/>
          </p:nvPr>
        </p:nvSpPr>
        <p:spPr>
          <a:xfrm>
            <a:off x="317500" y="782825"/>
            <a:ext cx="2965800" cy="1589700"/>
          </a:xfrm>
          <a:prstGeom prst="rect">
            <a:avLst/>
          </a:prstGeom>
        </p:spPr>
        <p:txBody>
          <a:bodyPr spcFirstLastPara="1" wrap="square" lIns="91425" tIns="91425" rIns="91425" bIns="91425" anchor="t" anchorCtr="0">
            <a:noAutofit/>
          </a:bodyPr>
          <a:lstStyle/>
          <a:p>
            <a:pPr marL="285750" lvl="0" indent="-146050" algn="l" rtl="0">
              <a:lnSpc>
                <a:spcPct val="105000"/>
              </a:lnSpc>
              <a:spcBef>
                <a:spcPts val="0"/>
              </a:spcBef>
              <a:spcAft>
                <a:spcPts val="0"/>
              </a:spcAft>
              <a:buClr>
                <a:schemeClr val="dk1"/>
              </a:buClr>
              <a:buSzPts val="1400"/>
              <a:buChar char="●"/>
            </a:pPr>
            <a:r>
              <a:rPr lang="en" sz="1400">
                <a:solidFill>
                  <a:schemeClr val="dk1"/>
                </a:solidFill>
              </a:rPr>
              <a:t>hdb_resale.csv </a:t>
            </a:r>
            <a:endParaRPr sz="1400">
              <a:solidFill>
                <a:schemeClr val="dk1"/>
              </a:solidFill>
            </a:endParaRPr>
          </a:p>
          <a:p>
            <a:pPr marL="285750" lvl="0" indent="-146050" algn="l" rtl="0">
              <a:lnSpc>
                <a:spcPct val="105000"/>
              </a:lnSpc>
              <a:spcBef>
                <a:spcPts val="0"/>
              </a:spcBef>
              <a:spcAft>
                <a:spcPts val="0"/>
              </a:spcAft>
              <a:buClr>
                <a:schemeClr val="dk1"/>
              </a:buClr>
              <a:buSzPts val="1400"/>
              <a:buChar char="●"/>
            </a:pPr>
            <a:r>
              <a:rPr lang="en" sz="1400">
                <a:solidFill>
                  <a:schemeClr val="dk1"/>
                </a:solidFill>
              </a:rPr>
              <a:t>HDBPropertyInfo.csv</a:t>
            </a:r>
            <a:endParaRPr sz="1400">
              <a:solidFill>
                <a:schemeClr val="dk1"/>
              </a:solidFill>
            </a:endParaRPr>
          </a:p>
          <a:p>
            <a:pPr marL="285750" lvl="0" indent="-146050" algn="l" rtl="0">
              <a:lnSpc>
                <a:spcPct val="105000"/>
              </a:lnSpc>
              <a:spcBef>
                <a:spcPts val="0"/>
              </a:spcBef>
              <a:spcAft>
                <a:spcPts val="0"/>
              </a:spcAft>
              <a:buSzPts val="1400"/>
              <a:buChar char="●"/>
            </a:pPr>
            <a:r>
              <a:rPr lang="en" sz="1400"/>
              <a:t>MRTStationExit.geojson</a:t>
            </a:r>
            <a:endParaRPr sz="1400"/>
          </a:p>
          <a:p>
            <a:pPr marL="285750" lvl="0" indent="-146050" algn="l" rtl="0">
              <a:lnSpc>
                <a:spcPct val="105000"/>
              </a:lnSpc>
              <a:spcBef>
                <a:spcPts val="0"/>
              </a:spcBef>
              <a:spcAft>
                <a:spcPts val="0"/>
              </a:spcAft>
              <a:buClr>
                <a:schemeClr val="dk1"/>
              </a:buClr>
              <a:buSzPts val="1400"/>
              <a:buChar char="●"/>
            </a:pPr>
            <a:r>
              <a:rPr lang="en" sz="1400">
                <a:solidFill>
                  <a:schemeClr val="dk1"/>
                </a:solidFill>
              </a:rPr>
              <a:t>BusStop.shp</a:t>
            </a:r>
            <a:endParaRPr sz="1400">
              <a:solidFill>
                <a:schemeClr val="dk1"/>
              </a:solidFill>
            </a:endParaRPr>
          </a:p>
          <a:p>
            <a:pPr marL="285750" lvl="0" indent="-146050" algn="l" rtl="0">
              <a:lnSpc>
                <a:spcPct val="105000"/>
              </a:lnSpc>
              <a:spcBef>
                <a:spcPts val="0"/>
              </a:spcBef>
              <a:spcAft>
                <a:spcPts val="0"/>
              </a:spcAft>
              <a:buClr>
                <a:schemeClr val="dk1"/>
              </a:buClr>
              <a:buSzPts val="1400"/>
              <a:buChar char="●"/>
            </a:pPr>
            <a:r>
              <a:rPr lang="en" sz="1400">
                <a:solidFill>
                  <a:schemeClr val="dk1"/>
                </a:solidFill>
              </a:rPr>
              <a:t>Prim School.geojson</a:t>
            </a:r>
            <a:endParaRPr sz="1400">
              <a:solidFill>
                <a:schemeClr val="dk1"/>
              </a:solidFill>
            </a:endParaRPr>
          </a:p>
          <a:p>
            <a:pPr marL="285750" lvl="0" indent="-146050" algn="l" rtl="0">
              <a:lnSpc>
                <a:spcPct val="105000"/>
              </a:lnSpc>
              <a:spcBef>
                <a:spcPts val="0"/>
              </a:spcBef>
              <a:spcAft>
                <a:spcPts val="0"/>
              </a:spcAft>
              <a:buClr>
                <a:schemeClr val="dk1"/>
              </a:buClr>
              <a:buSzPts val="1400"/>
              <a:buChar char="●"/>
            </a:pPr>
            <a:r>
              <a:rPr lang="en" sz="1400">
                <a:solidFill>
                  <a:schemeClr val="dk1"/>
                </a:solidFill>
              </a:rPr>
              <a:t>Sec School.geojson</a:t>
            </a:r>
            <a:endParaRPr sz="1400">
              <a:solidFill>
                <a:schemeClr val="dk1"/>
              </a:solidFill>
            </a:endParaRPr>
          </a:p>
          <a:p>
            <a:pPr marL="285750" lvl="0" indent="-146050" algn="l" rtl="0">
              <a:lnSpc>
                <a:spcPct val="105000"/>
              </a:lnSpc>
              <a:spcBef>
                <a:spcPts val="0"/>
              </a:spcBef>
              <a:spcAft>
                <a:spcPts val="0"/>
              </a:spcAft>
              <a:buClr>
                <a:schemeClr val="dk1"/>
              </a:buClr>
              <a:buSzPts val="1400"/>
              <a:buChar char="●"/>
            </a:pPr>
            <a:r>
              <a:rPr lang="en" sz="1400">
                <a:solidFill>
                  <a:schemeClr val="dk1"/>
                </a:solidFill>
              </a:rPr>
              <a:t>Prime_Location.geojson</a:t>
            </a:r>
            <a:endParaRPr sz="1400">
              <a:solidFill>
                <a:schemeClr val="dk1"/>
              </a:solidFill>
            </a:endParaRPr>
          </a:p>
          <a:p>
            <a:pPr marL="0" lvl="0" indent="0" algn="l" rtl="0">
              <a:lnSpc>
                <a:spcPct val="105000"/>
              </a:lnSpc>
              <a:spcBef>
                <a:spcPts val="1200"/>
              </a:spcBef>
              <a:spcAft>
                <a:spcPts val="1200"/>
              </a:spcAft>
              <a:buSzPts val="275"/>
              <a:buNone/>
            </a:pPr>
            <a:endParaRPr sz="550">
              <a:latin typeface="Arial"/>
              <a:ea typeface="Arial"/>
              <a:cs typeface="Arial"/>
              <a:sym typeface="Arial"/>
            </a:endParaRPr>
          </a:p>
        </p:txBody>
      </p:sp>
      <p:pic>
        <p:nvPicPr>
          <p:cNvPr id="88" name="Google Shape;88;p17"/>
          <p:cNvPicPr preferRelativeResize="0"/>
          <p:nvPr/>
        </p:nvPicPr>
        <p:blipFill>
          <a:blip r:embed="rId3">
            <a:alphaModFix/>
          </a:blip>
          <a:stretch>
            <a:fillRect/>
          </a:stretch>
        </p:blipFill>
        <p:spPr>
          <a:xfrm>
            <a:off x="3919850" y="210125"/>
            <a:ext cx="1700675" cy="1501350"/>
          </a:xfrm>
          <a:prstGeom prst="rect">
            <a:avLst/>
          </a:prstGeom>
          <a:noFill/>
          <a:ln>
            <a:noFill/>
          </a:ln>
        </p:spPr>
      </p:pic>
      <p:pic>
        <p:nvPicPr>
          <p:cNvPr id="89" name="Google Shape;89;p17"/>
          <p:cNvPicPr preferRelativeResize="0"/>
          <p:nvPr/>
        </p:nvPicPr>
        <p:blipFill>
          <a:blip r:embed="rId4">
            <a:alphaModFix/>
          </a:blip>
          <a:stretch>
            <a:fillRect/>
          </a:stretch>
        </p:blipFill>
        <p:spPr>
          <a:xfrm>
            <a:off x="6257175" y="782825"/>
            <a:ext cx="2120151" cy="1450100"/>
          </a:xfrm>
          <a:prstGeom prst="rect">
            <a:avLst/>
          </a:prstGeom>
          <a:noFill/>
          <a:ln>
            <a:noFill/>
          </a:ln>
        </p:spPr>
      </p:pic>
      <p:sp>
        <p:nvSpPr>
          <p:cNvPr id="90" name="Google Shape;90;p17"/>
          <p:cNvSpPr txBox="1"/>
          <p:nvPr/>
        </p:nvSpPr>
        <p:spPr>
          <a:xfrm>
            <a:off x="557200" y="2596800"/>
            <a:ext cx="8679000" cy="254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u="sng">
                <a:solidFill>
                  <a:schemeClr val="lt2"/>
                </a:solidFill>
              </a:rPr>
              <a:t>Resaleflat.csv</a:t>
            </a:r>
            <a:r>
              <a:rPr lang="en">
                <a:solidFill>
                  <a:schemeClr val="lt2"/>
                </a:solidFill>
              </a:rPr>
              <a:t> </a:t>
            </a:r>
            <a:r>
              <a:rPr lang="en">
                <a:solidFill>
                  <a:schemeClr val="dk1"/>
                </a:solidFill>
              </a:rPr>
              <a:t>- used as there are data on flats pricing and general data on it</a:t>
            </a:r>
            <a:endParaRPr>
              <a:solidFill>
                <a:schemeClr val="dk1"/>
              </a:solidFill>
            </a:endParaRPr>
          </a:p>
          <a:p>
            <a:pPr marL="0" lvl="0" indent="0" algn="l" rtl="0">
              <a:spcBef>
                <a:spcPts val="1000"/>
              </a:spcBef>
              <a:spcAft>
                <a:spcPts val="0"/>
              </a:spcAft>
              <a:buNone/>
            </a:pPr>
            <a:r>
              <a:rPr lang="en" b="1" u="sng">
                <a:solidFill>
                  <a:schemeClr val="lt2"/>
                </a:solidFill>
              </a:rPr>
              <a:t>HDBPropertyInfo.csv</a:t>
            </a:r>
            <a:r>
              <a:rPr lang="en">
                <a:solidFill>
                  <a:schemeClr val="lt2"/>
                </a:solidFill>
              </a:rPr>
              <a:t> </a:t>
            </a:r>
            <a:r>
              <a:rPr lang="en">
                <a:solidFill>
                  <a:schemeClr val="dk1"/>
                </a:solidFill>
              </a:rPr>
              <a:t>- used to show more detailed info on the hdb and its surrounding.</a:t>
            </a:r>
            <a:endParaRPr>
              <a:solidFill>
                <a:schemeClr val="dk1"/>
              </a:solidFill>
            </a:endParaRPr>
          </a:p>
          <a:p>
            <a:pPr marL="0" lvl="0" indent="0" algn="l" rtl="0">
              <a:spcBef>
                <a:spcPts val="1000"/>
              </a:spcBef>
              <a:spcAft>
                <a:spcPts val="0"/>
              </a:spcAft>
              <a:buNone/>
            </a:pPr>
            <a:r>
              <a:rPr lang="en" b="1" u="sng">
                <a:solidFill>
                  <a:schemeClr val="lt2"/>
                </a:solidFill>
              </a:rPr>
              <a:t>BusStop.geojson</a:t>
            </a:r>
            <a:r>
              <a:rPr lang="en">
                <a:solidFill>
                  <a:schemeClr val="dk1"/>
                </a:solidFill>
              </a:rPr>
              <a:t> - used to mark the location of the bus stops on the map.</a:t>
            </a:r>
            <a:endParaRPr>
              <a:solidFill>
                <a:schemeClr val="dk1"/>
              </a:solidFill>
            </a:endParaRPr>
          </a:p>
          <a:p>
            <a:pPr marL="0" lvl="0" indent="0" algn="l" rtl="0">
              <a:spcBef>
                <a:spcPts val="1000"/>
              </a:spcBef>
              <a:spcAft>
                <a:spcPts val="0"/>
              </a:spcAft>
              <a:buClr>
                <a:schemeClr val="dk1"/>
              </a:buClr>
              <a:buSzPts val="1100"/>
              <a:buFont typeface="Arial"/>
              <a:buNone/>
            </a:pPr>
            <a:r>
              <a:rPr lang="en" b="1" u="sng">
                <a:solidFill>
                  <a:schemeClr val="lt2"/>
                </a:solidFill>
              </a:rPr>
              <a:t>MRTStationExit.geojson</a:t>
            </a:r>
            <a:r>
              <a:rPr lang="en" b="1" u="sng">
                <a:solidFill>
                  <a:schemeClr val="dk1"/>
                </a:solidFill>
              </a:rPr>
              <a:t> </a:t>
            </a:r>
            <a:r>
              <a:rPr lang="en">
                <a:solidFill>
                  <a:schemeClr val="dk1"/>
                </a:solidFill>
              </a:rPr>
              <a:t>- used to mark the location of MRT Exits on the map.</a:t>
            </a:r>
            <a:endParaRPr>
              <a:solidFill>
                <a:schemeClr val="dk1"/>
              </a:solidFill>
            </a:endParaRPr>
          </a:p>
          <a:p>
            <a:pPr marL="0" lvl="0" indent="0" algn="l" rtl="0">
              <a:spcBef>
                <a:spcPts val="1000"/>
              </a:spcBef>
              <a:spcAft>
                <a:spcPts val="0"/>
              </a:spcAft>
              <a:buClr>
                <a:schemeClr val="dk1"/>
              </a:buClr>
              <a:buSzPts val="1100"/>
              <a:buFont typeface="Arial"/>
              <a:buNone/>
            </a:pPr>
            <a:r>
              <a:rPr lang="en" b="1" u="sng">
                <a:solidFill>
                  <a:schemeClr val="lt2"/>
                </a:solidFill>
              </a:rPr>
              <a:t>Prim School.geojson</a:t>
            </a:r>
            <a:r>
              <a:rPr lang="en">
                <a:solidFill>
                  <a:schemeClr val="dk1"/>
                </a:solidFill>
              </a:rPr>
              <a:t> - Shows the primary schools in Singapore</a:t>
            </a:r>
            <a:endParaRPr>
              <a:solidFill>
                <a:schemeClr val="dk1"/>
              </a:solidFill>
            </a:endParaRPr>
          </a:p>
          <a:p>
            <a:pPr marL="0" lvl="0" indent="0" algn="l" rtl="0">
              <a:spcBef>
                <a:spcPts val="1000"/>
              </a:spcBef>
              <a:spcAft>
                <a:spcPts val="0"/>
              </a:spcAft>
              <a:buClr>
                <a:schemeClr val="dk1"/>
              </a:buClr>
              <a:buSzPts val="1100"/>
              <a:buFont typeface="Arial"/>
              <a:buNone/>
            </a:pPr>
            <a:r>
              <a:rPr lang="en" b="1" u="sng">
                <a:solidFill>
                  <a:schemeClr val="lt2"/>
                </a:solidFill>
              </a:rPr>
              <a:t>Sec School.geojson</a:t>
            </a:r>
            <a:r>
              <a:rPr lang="en">
                <a:solidFill>
                  <a:schemeClr val="lt2"/>
                </a:solidFill>
              </a:rPr>
              <a:t> </a:t>
            </a:r>
            <a:r>
              <a:rPr lang="en">
                <a:solidFill>
                  <a:schemeClr val="dk1"/>
                </a:solidFill>
              </a:rPr>
              <a:t>- Shows the secondary schools in Singapore</a:t>
            </a:r>
            <a:endParaRPr>
              <a:solidFill>
                <a:schemeClr val="dk1"/>
              </a:solidFill>
            </a:endParaRPr>
          </a:p>
          <a:p>
            <a:pPr marL="0" lvl="0" indent="0" algn="l" rtl="0">
              <a:spcBef>
                <a:spcPts val="1000"/>
              </a:spcBef>
              <a:spcAft>
                <a:spcPts val="1000"/>
              </a:spcAft>
              <a:buClr>
                <a:schemeClr val="dk1"/>
              </a:buClr>
              <a:buSzPts val="1100"/>
              <a:buFont typeface="Arial"/>
              <a:buNone/>
            </a:pPr>
            <a:r>
              <a:rPr lang="en" b="1" u="sng">
                <a:solidFill>
                  <a:schemeClr val="lt2"/>
                </a:solidFill>
              </a:rPr>
              <a:t>Prime_Location.geojson</a:t>
            </a:r>
            <a:r>
              <a:rPr lang="en">
                <a:solidFill>
                  <a:schemeClr val="dk1"/>
                </a:solidFill>
              </a:rPr>
              <a:t> - Shows the prime locations in Singapore</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881275" y="246450"/>
            <a:ext cx="39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u="sng">
                <a:solidFill>
                  <a:schemeClr val="lt2"/>
                </a:solidFill>
              </a:rPr>
              <a:t>Dataset Summary</a:t>
            </a:r>
            <a:endParaRPr b="1" u="sng">
              <a:solidFill>
                <a:schemeClr val="lt2"/>
              </a:solidFill>
            </a:endParaRPr>
          </a:p>
        </p:txBody>
      </p:sp>
      <p:sp>
        <p:nvSpPr>
          <p:cNvPr id="96" name="Google Shape;96;p18"/>
          <p:cNvSpPr txBox="1">
            <a:spLocks noGrp="1"/>
          </p:cNvSpPr>
          <p:nvPr>
            <p:ph type="body" idx="1"/>
          </p:nvPr>
        </p:nvSpPr>
        <p:spPr>
          <a:xfrm>
            <a:off x="681375" y="864925"/>
            <a:ext cx="3697800" cy="1765500"/>
          </a:xfrm>
          <a:prstGeom prst="rect">
            <a:avLst/>
          </a:prstGeom>
        </p:spPr>
        <p:txBody>
          <a:bodyPr spcFirstLastPara="1" wrap="square" lIns="91425" tIns="91425" rIns="91425" bIns="91425" anchor="t" anchorCtr="0">
            <a:normAutofit/>
          </a:bodyPr>
          <a:lstStyle/>
          <a:p>
            <a:pPr marL="400050" lvl="0" indent="-146050" algn="l" rtl="0">
              <a:spcBef>
                <a:spcPts val="0"/>
              </a:spcBef>
              <a:spcAft>
                <a:spcPts val="0"/>
              </a:spcAft>
              <a:buSzPts val="1400"/>
              <a:buChar char="●"/>
            </a:pPr>
            <a:r>
              <a:rPr lang="en" sz="1400"/>
              <a:t>169,169 transactions (exclude 2024) </a:t>
            </a:r>
            <a:endParaRPr sz="1400"/>
          </a:p>
          <a:p>
            <a:pPr marL="400050" lvl="0" indent="-146050" algn="l" rtl="0">
              <a:spcBef>
                <a:spcPts val="0"/>
              </a:spcBef>
              <a:spcAft>
                <a:spcPts val="0"/>
              </a:spcAft>
              <a:buSzPts val="1400"/>
              <a:buChar char="●"/>
            </a:pPr>
            <a:r>
              <a:rPr lang="en" sz="1400"/>
              <a:t>2017 to 2023 </a:t>
            </a:r>
            <a:endParaRPr sz="1400"/>
          </a:p>
          <a:p>
            <a:pPr marL="400050" lvl="0" indent="-146050" algn="l" rtl="0">
              <a:spcBef>
                <a:spcPts val="0"/>
              </a:spcBef>
              <a:spcAft>
                <a:spcPts val="0"/>
              </a:spcAft>
              <a:buSzPts val="1400"/>
              <a:buChar char="●"/>
            </a:pPr>
            <a:r>
              <a:rPr lang="en" sz="1400"/>
              <a:t>460K median price</a:t>
            </a:r>
            <a:endParaRPr sz="1400">
              <a:solidFill>
                <a:srgbClr val="FF0000"/>
              </a:solidFill>
            </a:endParaRPr>
          </a:p>
          <a:p>
            <a:pPr marL="400050" lvl="0" indent="-146050" algn="l" rtl="0">
              <a:spcBef>
                <a:spcPts val="0"/>
              </a:spcBef>
              <a:spcAft>
                <a:spcPts val="0"/>
              </a:spcAft>
              <a:buSzPts val="1400"/>
              <a:buChar char="●"/>
            </a:pPr>
            <a:r>
              <a:rPr lang="en" sz="1400"/>
              <a:t>7 Flat types</a:t>
            </a:r>
            <a:endParaRPr sz="1400"/>
          </a:p>
          <a:p>
            <a:pPr marL="400050" lvl="0" indent="-146050" algn="l" rtl="0">
              <a:spcBef>
                <a:spcPts val="0"/>
              </a:spcBef>
              <a:spcAft>
                <a:spcPts val="0"/>
              </a:spcAft>
              <a:buSzPts val="1400"/>
              <a:buChar char="●"/>
            </a:pPr>
            <a:r>
              <a:rPr lang="en" sz="1400"/>
              <a:t>01 to 51 Storey Range</a:t>
            </a:r>
            <a:endParaRPr sz="1400">
              <a:latin typeface="Arial"/>
              <a:ea typeface="Arial"/>
              <a:cs typeface="Arial"/>
              <a:sym typeface="Arial"/>
            </a:endParaRPr>
          </a:p>
        </p:txBody>
      </p:sp>
      <p:pic>
        <p:nvPicPr>
          <p:cNvPr id="97" name="Google Shape;97;p18"/>
          <p:cNvPicPr preferRelativeResize="0"/>
          <p:nvPr/>
        </p:nvPicPr>
        <p:blipFill>
          <a:blip r:embed="rId3">
            <a:alphaModFix/>
          </a:blip>
          <a:stretch>
            <a:fillRect/>
          </a:stretch>
        </p:blipFill>
        <p:spPr>
          <a:xfrm>
            <a:off x="4551525" y="424750"/>
            <a:ext cx="3911101" cy="2034525"/>
          </a:xfrm>
          <a:prstGeom prst="rect">
            <a:avLst/>
          </a:prstGeom>
          <a:noFill/>
          <a:ln w="19050" cap="flat" cmpd="sng">
            <a:solidFill>
              <a:schemeClr val="dk2"/>
            </a:solidFill>
            <a:prstDash val="solid"/>
            <a:round/>
            <a:headEnd type="none" w="sm" len="sm"/>
            <a:tailEnd type="none" w="sm" len="sm"/>
          </a:ln>
        </p:spPr>
      </p:pic>
      <p:grpSp>
        <p:nvGrpSpPr>
          <p:cNvPr id="98" name="Google Shape;98;p18"/>
          <p:cNvGrpSpPr/>
          <p:nvPr/>
        </p:nvGrpSpPr>
        <p:grpSpPr>
          <a:xfrm>
            <a:off x="973072" y="2554251"/>
            <a:ext cx="7489554" cy="2342809"/>
            <a:chOff x="442025" y="2607600"/>
            <a:chExt cx="7221631" cy="2259000"/>
          </a:xfrm>
        </p:grpSpPr>
        <p:sp>
          <p:nvSpPr>
            <p:cNvPr id="99" name="Google Shape;99;p18"/>
            <p:cNvSpPr/>
            <p:nvPr/>
          </p:nvSpPr>
          <p:spPr>
            <a:xfrm>
              <a:off x="442025" y="2607600"/>
              <a:ext cx="7221600" cy="22590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ld Standard TT"/>
                <a:ea typeface="Old Standard TT"/>
                <a:cs typeface="Old Standard TT"/>
                <a:sym typeface="Old Standard TT"/>
              </a:endParaRPr>
            </a:p>
          </p:txBody>
        </p:sp>
        <p:grpSp>
          <p:nvGrpSpPr>
            <p:cNvPr id="100" name="Google Shape;100;p18"/>
            <p:cNvGrpSpPr/>
            <p:nvPr/>
          </p:nvGrpSpPr>
          <p:grpSpPr>
            <a:xfrm>
              <a:off x="442025" y="2607600"/>
              <a:ext cx="7221631" cy="2258906"/>
              <a:chOff x="152277" y="2684300"/>
              <a:chExt cx="7585747" cy="2372801"/>
            </a:xfrm>
          </p:grpSpPr>
          <p:pic>
            <p:nvPicPr>
              <p:cNvPr id="101" name="Google Shape;101;p18"/>
              <p:cNvPicPr preferRelativeResize="0"/>
              <p:nvPr/>
            </p:nvPicPr>
            <p:blipFill>
              <a:blip r:embed="rId4">
                <a:alphaModFix/>
              </a:blip>
              <a:stretch>
                <a:fillRect/>
              </a:stretch>
            </p:blipFill>
            <p:spPr>
              <a:xfrm>
                <a:off x="152277" y="2684300"/>
                <a:ext cx="684821" cy="2372794"/>
              </a:xfrm>
              <a:prstGeom prst="rect">
                <a:avLst/>
              </a:prstGeom>
              <a:noFill/>
              <a:ln>
                <a:noFill/>
              </a:ln>
            </p:spPr>
          </p:pic>
          <p:pic>
            <p:nvPicPr>
              <p:cNvPr id="102" name="Google Shape;102;p18"/>
              <p:cNvPicPr preferRelativeResize="0"/>
              <p:nvPr/>
            </p:nvPicPr>
            <p:blipFill>
              <a:blip r:embed="rId5">
                <a:alphaModFix/>
              </a:blip>
              <a:stretch>
                <a:fillRect/>
              </a:stretch>
            </p:blipFill>
            <p:spPr>
              <a:xfrm>
                <a:off x="837100" y="2684300"/>
                <a:ext cx="6900925" cy="2372801"/>
              </a:xfrm>
              <a:prstGeom prst="rect">
                <a:avLst/>
              </a:prstGeom>
              <a:noFill/>
              <a:ln>
                <a:noFill/>
              </a:ln>
            </p:spPr>
          </p:pic>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6"/>
        <p:cNvGrpSpPr/>
        <p:nvPr/>
      </p:nvGrpSpPr>
      <p:grpSpPr>
        <a:xfrm>
          <a:off x="0" y="0"/>
          <a:ext cx="0" cy="0"/>
          <a:chOff x="0" y="0"/>
          <a:chExt cx="0" cy="0"/>
        </a:xfrm>
      </p:grpSpPr>
      <p:grpSp>
        <p:nvGrpSpPr>
          <p:cNvPr id="107" name="Google Shape;107;p19"/>
          <p:cNvGrpSpPr/>
          <p:nvPr/>
        </p:nvGrpSpPr>
        <p:grpSpPr>
          <a:xfrm>
            <a:off x="955885" y="763148"/>
            <a:ext cx="7232219" cy="4068165"/>
            <a:chOff x="526600" y="653126"/>
            <a:chExt cx="7409301" cy="4167775"/>
          </a:xfrm>
        </p:grpSpPr>
        <p:sp>
          <p:nvSpPr>
            <p:cNvPr id="108" name="Google Shape;108;p19"/>
            <p:cNvSpPr/>
            <p:nvPr/>
          </p:nvSpPr>
          <p:spPr>
            <a:xfrm>
              <a:off x="526611" y="3579453"/>
              <a:ext cx="1241100" cy="1241100"/>
            </a:xfrm>
            <a:prstGeom prst="rtTriangle">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9" name="Google Shape;109;p19"/>
            <p:cNvSpPr/>
            <p:nvPr/>
          </p:nvSpPr>
          <p:spPr>
            <a:xfrm rot="10800000">
              <a:off x="5857800" y="658893"/>
              <a:ext cx="2078100" cy="2078100"/>
            </a:xfrm>
            <a:prstGeom prst="rtTriangle">
              <a:avLst/>
            </a:prstGeom>
            <a:solidFill>
              <a:srgbClr val="1C45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 name="Google Shape;110;p19"/>
            <p:cNvSpPr/>
            <p:nvPr/>
          </p:nvSpPr>
          <p:spPr>
            <a:xfrm rot="5400000">
              <a:off x="6315552" y="659082"/>
              <a:ext cx="1619700" cy="1619700"/>
            </a:xfrm>
            <a:prstGeom prst="diagStripe">
              <a:avLst>
                <a:gd name="adj" fmla="val 77646"/>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1" name="Google Shape;111;p19"/>
            <p:cNvSpPr/>
            <p:nvPr/>
          </p:nvSpPr>
          <p:spPr>
            <a:xfrm rot="-5400000">
              <a:off x="526611" y="3392001"/>
              <a:ext cx="1428900" cy="1428900"/>
            </a:xfrm>
            <a:prstGeom prst="diagStripe">
              <a:avLst>
                <a:gd name="adj" fmla="val 63984"/>
              </a:avLst>
            </a:prstGeom>
            <a:solidFill>
              <a:srgbClr val="1C45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12" name="Google Shape;112;p19"/>
            <p:cNvPicPr preferRelativeResize="0"/>
            <p:nvPr/>
          </p:nvPicPr>
          <p:blipFill>
            <a:blip r:embed="rId3">
              <a:alphaModFix/>
            </a:blip>
            <a:stretch>
              <a:fillRect/>
            </a:stretch>
          </p:blipFill>
          <p:spPr>
            <a:xfrm>
              <a:off x="526611" y="653126"/>
              <a:ext cx="7409290" cy="4167734"/>
            </a:xfrm>
            <a:prstGeom prst="rect">
              <a:avLst/>
            </a:prstGeom>
            <a:noFill/>
            <a:ln w="19050" cap="flat" cmpd="sng">
              <a:solidFill>
                <a:schemeClr val="dk2"/>
              </a:solidFill>
              <a:prstDash val="solid"/>
              <a:round/>
              <a:headEnd type="none" w="sm" len="sm"/>
              <a:tailEnd type="none" w="sm" len="sm"/>
            </a:ln>
          </p:spPr>
        </p:pic>
        <p:pic>
          <p:nvPicPr>
            <p:cNvPr id="113" name="Google Shape;113;p19"/>
            <p:cNvPicPr preferRelativeResize="0"/>
            <p:nvPr/>
          </p:nvPicPr>
          <p:blipFill>
            <a:blip r:embed="rId4">
              <a:alphaModFix/>
            </a:blip>
            <a:stretch>
              <a:fillRect/>
            </a:stretch>
          </p:blipFill>
          <p:spPr>
            <a:xfrm>
              <a:off x="526600" y="2388335"/>
              <a:ext cx="5331225" cy="2432556"/>
            </a:xfrm>
            <a:prstGeom prst="rect">
              <a:avLst/>
            </a:prstGeom>
            <a:noFill/>
            <a:ln>
              <a:noFill/>
            </a:ln>
          </p:spPr>
        </p:pic>
        <p:sp>
          <p:nvSpPr>
            <p:cNvPr id="114" name="Google Shape;114;p19"/>
            <p:cNvSpPr/>
            <p:nvPr/>
          </p:nvSpPr>
          <p:spPr>
            <a:xfrm>
              <a:off x="814871" y="2211864"/>
              <a:ext cx="1140000" cy="176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15" name="Google Shape;115;p19"/>
            <p:cNvPicPr preferRelativeResize="0"/>
            <p:nvPr/>
          </p:nvPicPr>
          <p:blipFill>
            <a:blip r:embed="rId5">
              <a:alphaModFix/>
            </a:blip>
            <a:stretch>
              <a:fillRect/>
            </a:stretch>
          </p:blipFill>
          <p:spPr>
            <a:xfrm>
              <a:off x="5562318" y="653126"/>
              <a:ext cx="295674" cy="1000466"/>
            </a:xfrm>
            <a:prstGeom prst="rect">
              <a:avLst/>
            </a:prstGeom>
            <a:noFill/>
            <a:ln>
              <a:noFill/>
            </a:ln>
          </p:spPr>
        </p:pic>
        <p:sp>
          <p:nvSpPr>
            <p:cNvPr id="116" name="Google Shape;116;p19"/>
            <p:cNvSpPr txBox="1"/>
            <p:nvPr/>
          </p:nvSpPr>
          <p:spPr>
            <a:xfrm>
              <a:off x="742756" y="1944465"/>
              <a:ext cx="1428900" cy="34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rPr>
                <a:t>Filter by 2019 - 2021</a:t>
              </a:r>
              <a:endParaRPr sz="1000">
                <a:solidFill>
                  <a:srgbClr val="FF0000"/>
                </a:solidFill>
              </a:endParaRPr>
            </a:p>
          </p:txBody>
        </p:sp>
      </p:grpSp>
      <p:sp>
        <p:nvSpPr>
          <p:cNvPr id="117" name="Google Shape;117;p19"/>
          <p:cNvSpPr txBox="1">
            <a:spLocks noGrp="1"/>
          </p:cNvSpPr>
          <p:nvPr>
            <p:ph type="title"/>
          </p:nvPr>
        </p:nvSpPr>
        <p:spPr>
          <a:xfrm>
            <a:off x="955875" y="-166625"/>
            <a:ext cx="7232100" cy="103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4020" b="1">
                <a:solidFill>
                  <a:schemeClr val="lt2"/>
                </a:solidFill>
              </a:rPr>
              <a:t>Answering to Q1 </a:t>
            </a:r>
            <a:endParaRPr sz="4020" b="1">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535650" y="1988225"/>
            <a:ext cx="8072700" cy="12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990"/>
              <a:buFont typeface="Arial"/>
              <a:buNone/>
            </a:pPr>
            <a:r>
              <a:rPr lang="en" sz="6000" b="1">
                <a:solidFill>
                  <a:schemeClr val="accent2"/>
                </a:solidFill>
                <a:latin typeface="Pacifico"/>
                <a:ea typeface="Pacifico"/>
                <a:cs typeface="Pacifico"/>
                <a:sym typeface="Pacifico"/>
              </a:rPr>
              <a:t>Techniques used</a:t>
            </a:r>
            <a:endParaRPr sz="6000" b="1">
              <a:solidFill>
                <a:schemeClr val="accent2"/>
              </a:solidFill>
              <a:latin typeface="Pacifico"/>
              <a:ea typeface="Pacifico"/>
              <a:cs typeface="Pacifico"/>
              <a:sym typeface="Pacifico"/>
            </a:endParaRPr>
          </a:p>
        </p:txBody>
      </p:sp>
      <p:sp>
        <p:nvSpPr>
          <p:cNvPr id="123" name="Google Shape;123;p20"/>
          <p:cNvSpPr txBox="1">
            <a:spLocks noGrp="1"/>
          </p:cNvSpPr>
          <p:nvPr>
            <p:ph type="title"/>
          </p:nvPr>
        </p:nvSpPr>
        <p:spPr>
          <a:xfrm>
            <a:off x="535650" y="1920775"/>
            <a:ext cx="8072700" cy="12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990"/>
              <a:buFont typeface="Arial"/>
              <a:buNone/>
            </a:pPr>
            <a:r>
              <a:rPr lang="en" sz="6000" b="1">
                <a:latin typeface="Pacifico"/>
                <a:ea typeface="Pacifico"/>
                <a:cs typeface="Pacifico"/>
                <a:sym typeface="Pacifico"/>
              </a:rPr>
              <a:t>Techniques used</a:t>
            </a:r>
            <a:endParaRPr sz="6000" b="1">
              <a:latin typeface="Pacifico"/>
              <a:ea typeface="Pacifico"/>
              <a:cs typeface="Pacifico"/>
              <a:sym typeface="Pacific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256950" y="237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u="sng">
                <a:solidFill>
                  <a:schemeClr val="lt2"/>
                </a:solidFill>
              </a:rPr>
              <a:t>Joining the dataset</a:t>
            </a:r>
            <a:endParaRPr b="1" u="sng">
              <a:solidFill>
                <a:schemeClr val="lt2"/>
              </a:solidFill>
            </a:endParaRPr>
          </a:p>
        </p:txBody>
      </p:sp>
      <p:pic>
        <p:nvPicPr>
          <p:cNvPr id="129" name="Google Shape;129;p21"/>
          <p:cNvPicPr preferRelativeResize="0"/>
          <p:nvPr/>
        </p:nvPicPr>
        <p:blipFill>
          <a:blip r:embed="rId3">
            <a:alphaModFix/>
          </a:blip>
          <a:stretch>
            <a:fillRect/>
          </a:stretch>
        </p:blipFill>
        <p:spPr>
          <a:xfrm>
            <a:off x="812900" y="1182000"/>
            <a:ext cx="7227150" cy="3554524"/>
          </a:xfrm>
          <a:prstGeom prst="rect">
            <a:avLst/>
          </a:prstGeom>
          <a:noFill/>
          <a:ln w="28575" cap="flat" cmpd="sng">
            <a:solidFill>
              <a:schemeClr val="lt2"/>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1683</Words>
  <Application>Microsoft Office PowerPoint</Application>
  <PresentationFormat>On-screen Show (16:9)</PresentationFormat>
  <Paragraphs>177</Paragraphs>
  <Slides>33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Pacifico</vt:lpstr>
      <vt:lpstr>Arial</vt:lpstr>
      <vt:lpstr>Old Standard TT</vt:lpstr>
      <vt:lpstr>Paperback</vt:lpstr>
      <vt:lpstr>HDB Resale Analysis Rent or Sell</vt:lpstr>
      <vt:lpstr>Problem Statement</vt:lpstr>
      <vt:lpstr>Problem Statement </vt:lpstr>
      <vt:lpstr>Data understanding</vt:lpstr>
      <vt:lpstr>Dataset used</vt:lpstr>
      <vt:lpstr>Dataset Summary</vt:lpstr>
      <vt:lpstr>Answering to Q1 </vt:lpstr>
      <vt:lpstr>Techniques used</vt:lpstr>
      <vt:lpstr>Joining the dataset</vt:lpstr>
      <vt:lpstr>Data Extraction (Postal Code)</vt:lpstr>
      <vt:lpstr>Data Blending</vt:lpstr>
      <vt:lpstr>Data cleaning</vt:lpstr>
      <vt:lpstr>Data - Label Encoding</vt:lpstr>
      <vt:lpstr>Features Correlation</vt:lpstr>
      <vt:lpstr>Flat Type: Why is it Meaningful</vt:lpstr>
      <vt:lpstr>Flat Types examples</vt:lpstr>
      <vt:lpstr>Least Meaningful Feature</vt:lpstr>
      <vt:lpstr>Least Meaningful Feature</vt:lpstr>
      <vt:lpstr>Tableau / Dashboard Explanation</vt:lpstr>
      <vt:lpstr>PowerPoint Presentation</vt:lpstr>
      <vt:lpstr>Breaking down of the dashboard</vt:lpstr>
      <vt:lpstr>PowerPoint Presentation</vt:lpstr>
      <vt:lpstr>PowerPoint Presentation</vt:lpstr>
      <vt:lpstr>PowerPoint Presentation</vt:lpstr>
      <vt:lpstr>PowerPoint Presentation</vt:lpstr>
      <vt:lpstr>Data to help us arrive at decision</vt:lpstr>
      <vt:lpstr>Market Trend Prediction</vt:lpstr>
      <vt:lpstr>Rent or Sell?</vt:lpstr>
      <vt:lpstr>How we determine the sell / rent</vt:lpstr>
      <vt:lpstr>Conclusion</vt:lpstr>
      <vt:lpstr>Conclusion</vt:lpstr>
      <vt:lpstr>The end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HDB Resale Analysis Rent or Sell</dc:title>
  <cp:lastModifiedBy>Kai_Jie</cp:lastModifiedBy>
  <cp:revision>2</cp:revision>
  <dcterms:modified xsi:type="dcterms:W3CDTF">2024-05-01T16:39:08Z</dcterms:modified>
</cp:coreProperties>
</file>